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D1F5C-2988-4F94-BEB6-CC90DBF885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C18AC7-96BE-473A-86B5-705AD7A80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1CFDF-D566-4EE2-B744-7424036B9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9D61-80C5-48B4-B50B-51214DBCDB52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8D939-0B24-4B78-BEA2-F117FA3A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53884-5B62-4200-A47B-C80990440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8510-07ED-4742-8E81-E96188E1F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10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564AB-CA9F-4C9A-9CB9-3D201E101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AFC181-8762-46A9-B0EC-FEE8BF36CB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2498F-ED9C-4E63-98C5-4715E01A5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9D61-80C5-48B4-B50B-51214DBCDB52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26C2C-48BB-46D6-8773-3CADEBE87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405B7-B924-4A20-95DC-117689C4D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8510-07ED-4742-8E81-E96188E1F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276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57B553-1737-489D-B225-2063A6A70D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E1D1C5-E55D-4D30-A511-C698F8A5D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B1109-F940-46E9-AD17-2B067DECA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9D61-80C5-48B4-B50B-51214DBCDB52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18FE1-EF76-4923-B131-29DD707BF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C7EE7-16B1-4F08-A30E-0842E9ACA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8510-07ED-4742-8E81-E96188E1F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53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E923F-082F-4555-B5BB-9046570F9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2CE01-0998-45D3-8E07-A92EAF75D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3BD05-35A4-4A06-9994-FAF9A0E64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9D61-80C5-48B4-B50B-51214DBCDB52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DBA34-CFAA-4A7E-94B1-28BE01A4D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CBBAA-0292-4376-B40D-9CE88090F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8510-07ED-4742-8E81-E96188E1F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67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7C295-A75E-4696-8E1A-E9EE1564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AEBCB-7D5A-4BC2-8F36-80101E969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04C01-F123-4E45-8470-1AA3CB9EF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9D61-80C5-48B4-B50B-51214DBCDB52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79733-9C0A-4A72-9DEB-CC8A437D8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3ECE7-FE32-46CB-902A-6E98638A6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8510-07ED-4742-8E81-E96188E1F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68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5B22F-3AB9-4229-8D64-C085AF4AD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906AD-FBA2-457B-8FF1-042C529E0E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6F8B41-B613-4722-8C99-F3287A433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8FCD0E-B85E-4500-97DE-30BF88B74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9D61-80C5-48B4-B50B-51214DBCDB52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AE1C41-2F45-412D-A274-9307EEB39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086B23-152A-4778-899B-50EB0941A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8510-07ED-4742-8E81-E96188E1F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26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1DA30-8EBA-488B-B7D6-C21BD1510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551D15-D5B4-4206-BC83-464E78A44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80B76E-DE6D-454A-943D-62242D63D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E15752-30D3-4392-8949-59E96220FC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F6452F-5A11-4A23-B82C-7F20E4F677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726CFA-6C3B-4CA7-BBAA-E48C97E16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9D61-80C5-48B4-B50B-51214DBCDB52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0B1A07-0A7B-4299-BB01-85DDE753F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FD6EBB-EBD5-4E2E-8A70-DC9D82746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8510-07ED-4742-8E81-E96188E1F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01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4C0B0-78F0-492B-97F4-7D6E9625C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777E7A-4B85-4A57-8B73-076F042F4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9D61-80C5-48B4-B50B-51214DBCDB52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A3562C-DE2C-4706-9538-883289C3D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DF0547-CAD8-44D1-B4E1-7F3A08704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8510-07ED-4742-8E81-E96188E1F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9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402C99-6152-474A-B84A-FF66646C4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9D61-80C5-48B4-B50B-51214DBCDB52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3358C4-C6C1-4F2D-BEC9-EDE3240F1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927336-BD86-4F3C-B7FC-604F9D252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8510-07ED-4742-8E81-E96188E1F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00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9DB61-CB26-4306-8F18-5441F5947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0CD66-1F22-4BE2-9454-5A88BEFC9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6BC2FC-47A5-4CE1-96BE-BA0841E1B4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2CC94F-C027-4D45-8B5B-3DD5C6D31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9D61-80C5-48B4-B50B-51214DBCDB52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7818B2-B991-4773-A5E5-8E994A9EF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13AAE7-3A29-4684-84E2-708FC74C3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8510-07ED-4742-8E81-E96188E1F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200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BDFD0-F233-46A4-A60A-8B4D2AE75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90FA7B-4CE6-4118-B093-9E94A0A321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3F04DF-B492-4551-A465-7CBDA6B4D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A2199C-FEBB-4FD5-8BEF-C3649ED8D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9D61-80C5-48B4-B50B-51214DBCDB52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7119F-A74A-4BC9-B19F-1D4C1AC70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D3D675-CF1B-4A39-8F5D-B288C3DC8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8510-07ED-4742-8E81-E96188E1F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7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96D17E-BD65-44DB-A853-A6950EDD1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13C307-E78C-4B5C-942F-B0B92CC3F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C0BCF-FB73-44B5-8E4A-FA71B95389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B9D61-80C5-48B4-B50B-51214DBCDB52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61832-3151-45B4-BEA9-ACA2CD9E70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B005F-47BF-483F-BA55-8A0388390B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28510-07ED-4742-8E81-E96188E1F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7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3608289-6277-4D6A-A198-F574C4672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400" y="2076450"/>
            <a:ext cx="5613400" cy="3898900"/>
          </a:xfrm>
        </p:spPr>
        <p:txBody>
          <a:bodyPr/>
          <a:lstStyle/>
          <a:p>
            <a:r>
              <a:rPr lang="el-GR" sz="3600" dirty="0">
                <a:solidFill>
                  <a:srgbClr val="FF0000"/>
                </a:solidFill>
              </a:rPr>
              <a:t>ΣΑΕΚ ΤΡΙΠΟΛΗΣ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l-GR" dirty="0"/>
              <a:t>ΨΗΦΙΑΚΟ ΜΑΡΚΕΤΙΝΓΚ</a:t>
            </a:r>
          </a:p>
          <a:p>
            <a:r>
              <a:rPr lang="en-US" dirty="0"/>
              <a:t>PESO</a:t>
            </a:r>
          </a:p>
          <a:p>
            <a:endParaRPr lang="en-US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35EE3439-5772-4C80-A940-3DCDC1E4F4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D61526-7BCD-40B7-A413-C91A08430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0" y="882650"/>
            <a:ext cx="5092700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930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A5C62-9AA2-4AE6-8541-6215D3DC5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Red </a:t>
            </a:r>
            <a:r>
              <a:rPr lang="el-GR" sz="3200" dirty="0" err="1"/>
              <a:t>Bull</a:t>
            </a:r>
            <a:r>
              <a:rPr lang="el-GR" sz="3200" dirty="0"/>
              <a:t> Η πιο χαρακτηριστική εταιρεία που έχει μετατραπεί ουσιαστικά σε </a:t>
            </a:r>
            <a:r>
              <a:rPr lang="el-GR" sz="3200" dirty="0" err="1"/>
              <a:t>media</a:t>
            </a:r>
            <a:r>
              <a:rPr lang="el-GR" sz="3200" dirty="0"/>
              <a:t> </a:t>
            </a:r>
            <a:r>
              <a:rPr lang="el-GR" sz="3200" dirty="0" err="1"/>
              <a:t>company</a:t>
            </a:r>
            <a:r>
              <a:rPr lang="el-GR" sz="3200" dirty="0"/>
              <a:t> που πουλάει </a:t>
            </a:r>
            <a:r>
              <a:rPr lang="el-GR" sz="3200" dirty="0" err="1"/>
              <a:t>energy</a:t>
            </a:r>
            <a:r>
              <a:rPr lang="el-GR" sz="3200" dirty="0"/>
              <a:t> </a:t>
            </a:r>
            <a:r>
              <a:rPr lang="el-GR" sz="3200" dirty="0" err="1"/>
              <a:t>drink</a:t>
            </a:r>
            <a:r>
              <a:rPr lang="el-GR" sz="3200" dirty="0"/>
              <a:t>.</a:t>
            </a:r>
            <a:br>
              <a:rPr lang="el-GR" sz="3200" dirty="0"/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0B605-88A6-46A3-B78A-12C3C3E99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Owned Media</a:t>
            </a:r>
            <a:r>
              <a:rPr lang="en-US" dirty="0"/>
              <a:t>: </a:t>
            </a:r>
            <a:r>
              <a:rPr lang="el-GR" dirty="0"/>
              <a:t>Το </a:t>
            </a:r>
            <a:r>
              <a:rPr lang="en-US" dirty="0"/>
              <a:t>Red Bull Media House (</a:t>
            </a:r>
            <a:r>
              <a:rPr lang="el-GR" dirty="0"/>
              <a:t>παράγει ταινίες, ντοκιμαντέρ, περιοδικό </a:t>
            </a:r>
            <a:r>
              <a:rPr lang="en-US" dirty="0"/>
              <a:t>The Red Bulletin, site redbull.com, </a:t>
            </a:r>
            <a:r>
              <a:rPr lang="el-GR" dirty="0"/>
              <a:t>κανάλι </a:t>
            </a:r>
            <a:r>
              <a:rPr lang="en-US" dirty="0"/>
              <a:t>YouTube </a:t>
            </a:r>
            <a:r>
              <a:rPr lang="el-GR" dirty="0"/>
              <a:t>με εκατομμύρια </a:t>
            </a:r>
            <a:r>
              <a:rPr lang="en-US" dirty="0"/>
              <a:t>views).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Paid Media</a:t>
            </a:r>
            <a:r>
              <a:rPr lang="en-US" dirty="0"/>
              <a:t>: </a:t>
            </a:r>
            <a:r>
              <a:rPr lang="el-GR" dirty="0"/>
              <a:t>Χορηγίες σε ακραία σπορ, </a:t>
            </a:r>
            <a:r>
              <a:rPr lang="en-US" dirty="0"/>
              <a:t>events (Stratos jump, Red Bull Rampage, F1, </a:t>
            </a:r>
            <a:r>
              <a:rPr lang="el-GR" dirty="0"/>
              <a:t>κλπ.), διαφημίσεις σε </a:t>
            </a:r>
            <a:r>
              <a:rPr lang="en-US" dirty="0"/>
              <a:t>TV/social.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Earned Media</a:t>
            </a:r>
            <a:r>
              <a:rPr lang="en-US" dirty="0"/>
              <a:t>: </a:t>
            </a:r>
            <a:r>
              <a:rPr lang="el-GR" dirty="0"/>
              <a:t>Τεράστια </a:t>
            </a:r>
            <a:r>
              <a:rPr lang="en-US" dirty="0"/>
              <a:t>viral </a:t>
            </a:r>
            <a:r>
              <a:rPr lang="el-GR" dirty="0"/>
              <a:t>κάλυψη από τα </a:t>
            </a:r>
            <a:r>
              <a:rPr lang="en-US" dirty="0"/>
              <a:t>events </a:t>
            </a:r>
            <a:r>
              <a:rPr lang="el-GR" dirty="0"/>
              <a:t>τους (π.χ. ο άλμα του </a:t>
            </a:r>
            <a:r>
              <a:rPr lang="en-US" dirty="0"/>
              <a:t>Baumgartner </a:t>
            </a:r>
            <a:r>
              <a:rPr lang="el-GR" dirty="0"/>
              <a:t>έγινε από τα πιο </a:t>
            </a:r>
            <a:r>
              <a:rPr lang="en-US" dirty="0"/>
              <a:t>viral video </a:t>
            </a:r>
            <a:r>
              <a:rPr lang="el-GR" dirty="0"/>
              <a:t>όλων των εποχών), αναφορές σε </a:t>
            </a:r>
            <a:r>
              <a:rPr lang="en-US" dirty="0"/>
              <a:t>media, shares </a:t>
            </a:r>
            <a:r>
              <a:rPr lang="el-GR" dirty="0"/>
              <a:t>από </a:t>
            </a:r>
            <a:r>
              <a:rPr lang="en-US" dirty="0"/>
              <a:t>fans/influencers.</a:t>
            </a:r>
          </a:p>
          <a:p>
            <a:r>
              <a:rPr lang="en-US" dirty="0">
                <a:effectLst/>
              </a:rPr>
              <a:t>→ </a:t>
            </a:r>
            <a:r>
              <a:rPr lang="el-GR" dirty="0">
                <a:effectLst/>
              </a:rPr>
              <a:t>Συνδυασμός που έχει κάνει το </a:t>
            </a:r>
            <a:r>
              <a:rPr lang="en-US" dirty="0">
                <a:effectLst/>
              </a:rPr>
              <a:t>Red Bull synonym </a:t>
            </a:r>
            <a:r>
              <a:rPr lang="el-GR" dirty="0">
                <a:effectLst/>
              </a:rPr>
              <a:t>με </a:t>
            </a:r>
            <a:r>
              <a:rPr lang="en-US" dirty="0">
                <a:effectLst/>
              </a:rPr>
              <a:t>extreme sports &amp; lifestyle.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593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A5C62-9AA2-4AE6-8541-6215D3DC5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err="1"/>
              <a:t>Nike</a:t>
            </a:r>
            <a:r>
              <a:rPr lang="el-GR" sz="3200" dirty="0"/>
              <a:t> Κλασικό παράδειγμα ολοκληρωμένης στρατηγικής με έμφαση σε </a:t>
            </a:r>
            <a:r>
              <a:rPr lang="el-GR" sz="3200" dirty="0" err="1"/>
              <a:t>storytelling</a:t>
            </a:r>
            <a:r>
              <a:rPr lang="el-GR" sz="3200" dirty="0"/>
              <a:t>.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0B605-88A6-46A3-B78A-12C3C3E99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Owned Media</a:t>
            </a:r>
            <a:r>
              <a:rPr lang="en-US" dirty="0"/>
              <a:t>: nike.com, Nike Training Club app, Nike Run Club app, social media profiles (Instagram/</a:t>
            </a:r>
            <a:r>
              <a:rPr lang="en-US" dirty="0" err="1"/>
              <a:t>TikTok</a:t>
            </a:r>
            <a:r>
              <a:rPr lang="en-US" dirty="0"/>
              <a:t> </a:t>
            </a:r>
            <a:r>
              <a:rPr lang="el-GR" dirty="0"/>
              <a:t>με εκατομμύρια </a:t>
            </a:r>
            <a:r>
              <a:rPr lang="en-US" dirty="0"/>
              <a:t>followers), SNKRS app.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Paid Media</a:t>
            </a:r>
            <a:r>
              <a:rPr lang="en-US" dirty="0"/>
              <a:t>: Mega </a:t>
            </a:r>
            <a:r>
              <a:rPr lang="el-GR" dirty="0"/>
              <a:t>καμπάνιες (</a:t>
            </a:r>
            <a:r>
              <a:rPr lang="en-US" dirty="0"/>
              <a:t>Just Do It, Dream Crazy </a:t>
            </a:r>
            <a:r>
              <a:rPr lang="el-GR" dirty="0"/>
              <a:t>με </a:t>
            </a:r>
            <a:r>
              <a:rPr lang="en-US" dirty="0"/>
              <a:t>Kaepernick, Super Bowl ads), influencer partnerships, Google/Meta ads, </a:t>
            </a:r>
            <a:r>
              <a:rPr lang="el-GR" dirty="0"/>
              <a:t>χορηγίες αθλητών &amp; ομάδων.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Earned Media</a:t>
            </a:r>
            <a:r>
              <a:rPr lang="en-US" dirty="0"/>
              <a:t>: </a:t>
            </a:r>
            <a:r>
              <a:rPr lang="el-GR" dirty="0"/>
              <a:t>Οι καμπάνιες προκαλούν συζητήσεις (π.χ. </a:t>
            </a:r>
            <a:r>
              <a:rPr lang="en-US" dirty="0"/>
              <a:t>Kaepernick campaign → </a:t>
            </a:r>
            <a:r>
              <a:rPr lang="el-GR" dirty="0"/>
              <a:t>εκατοντάδες χιλιάδες άρθρα, </a:t>
            </a:r>
            <a:r>
              <a:rPr lang="en-US" dirty="0"/>
              <a:t>tweets, debates), viral videos </a:t>
            </a:r>
            <a:r>
              <a:rPr lang="el-GR" dirty="0"/>
              <a:t>αθλητών, </a:t>
            </a:r>
            <a:r>
              <a:rPr lang="en-US" dirty="0"/>
              <a:t>user-generated content (#JustDoIt).</a:t>
            </a:r>
          </a:p>
          <a:p>
            <a:r>
              <a:rPr lang="en-US" dirty="0">
                <a:effectLst/>
              </a:rPr>
              <a:t>→ </a:t>
            </a:r>
            <a:r>
              <a:rPr lang="el-GR" dirty="0">
                <a:effectLst/>
              </a:rPr>
              <a:t>Η </a:t>
            </a:r>
            <a:r>
              <a:rPr lang="en-US" dirty="0">
                <a:effectLst/>
              </a:rPr>
              <a:t>Nike </a:t>
            </a:r>
            <a:r>
              <a:rPr lang="el-GR" dirty="0">
                <a:effectLst/>
              </a:rPr>
              <a:t>συνήθως ξεκινάει με </a:t>
            </a:r>
            <a:r>
              <a:rPr lang="en-US" dirty="0">
                <a:effectLst/>
              </a:rPr>
              <a:t>Owned + Paid </a:t>
            </a:r>
            <a:r>
              <a:rPr lang="el-GR" dirty="0">
                <a:effectLst/>
              </a:rPr>
              <a:t>και «εκρήγνυται» το </a:t>
            </a:r>
            <a:r>
              <a:rPr lang="en-US" dirty="0">
                <a:effectLst/>
              </a:rPr>
              <a:t>Earned.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449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A5C62-9AA2-4AE6-8541-6215D3DC5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effectLst/>
              </a:rPr>
              <a:t>Coca-Cola </a:t>
            </a:r>
            <a:r>
              <a:rPr lang="el-GR" sz="4000" dirty="0">
                <a:effectLst/>
              </a:rPr>
              <a:t>Παραδοσιακά </a:t>
            </a:r>
            <a:r>
              <a:rPr lang="en-US" sz="4000" dirty="0">
                <a:effectLst/>
              </a:rPr>
              <a:t>masters </a:t>
            </a:r>
            <a:r>
              <a:rPr lang="el-GR" sz="4000" dirty="0">
                <a:effectLst/>
              </a:rPr>
              <a:t>του </a:t>
            </a:r>
            <a:r>
              <a:rPr lang="en-US" sz="4000" dirty="0">
                <a:effectLst/>
              </a:rPr>
              <a:t>integrated marketing.</a:t>
            </a:r>
            <a:endParaRPr lang="en-US" sz="8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0B605-88A6-46A3-B78A-12C3C3E99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Owned Media</a:t>
            </a:r>
            <a:r>
              <a:rPr lang="en-US" dirty="0"/>
              <a:t>: coca-cola.com, Coke Studio (</a:t>
            </a:r>
            <a:r>
              <a:rPr lang="el-GR" dirty="0"/>
              <a:t>μουσική πλατφόρμα), </a:t>
            </a:r>
            <a:r>
              <a:rPr lang="en-US" dirty="0"/>
              <a:t>social channels, vending machine digital experiences, brand journalism.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Paid Media</a:t>
            </a:r>
            <a:r>
              <a:rPr lang="en-US" dirty="0"/>
              <a:t>: </a:t>
            </a:r>
            <a:r>
              <a:rPr lang="el-GR" dirty="0"/>
              <a:t>Τεράστιες </a:t>
            </a:r>
            <a:r>
              <a:rPr lang="en-US" dirty="0"/>
              <a:t>TV </a:t>
            </a:r>
            <a:r>
              <a:rPr lang="el-GR" dirty="0"/>
              <a:t>διαφημίσεις (</a:t>
            </a:r>
            <a:r>
              <a:rPr lang="en-US" dirty="0"/>
              <a:t>Christmas trucks, Open Happiness), Super Bowl spots, out-of-home, Meta/</a:t>
            </a:r>
            <a:r>
              <a:rPr lang="en-US" dirty="0" err="1"/>
              <a:t>TikTok</a:t>
            </a:r>
            <a:r>
              <a:rPr lang="en-US" dirty="0"/>
              <a:t> ads, </a:t>
            </a:r>
            <a:r>
              <a:rPr lang="el-GR" dirty="0"/>
              <a:t>χορηγίες </a:t>
            </a:r>
            <a:r>
              <a:rPr lang="en-US" dirty="0"/>
              <a:t>events.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Earned Media</a:t>
            </a:r>
            <a:r>
              <a:rPr lang="en-US" dirty="0"/>
              <a:t>: #ShareACoke (</a:t>
            </a:r>
            <a:r>
              <a:rPr lang="el-GR" dirty="0"/>
              <a:t>εκατομμύρια </a:t>
            </a:r>
            <a:r>
              <a:rPr lang="en-US" dirty="0"/>
              <a:t>user posts </a:t>
            </a:r>
            <a:r>
              <a:rPr lang="el-GR" dirty="0"/>
              <a:t>με ονόματα σε μπουκάλια), </a:t>
            </a:r>
            <a:r>
              <a:rPr lang="en-US" dirty="0"/>
              <a:t>viral moments </a:t>
            </a:r>
            <a:r>
              <a:rPr lang="el-GR" dirty="0"/>
              <a:t>από </a:t>
            </a:r>
            <a:r>
              <a:rPr lang="en-US" dirty="0"/>
              <a:t>ads, </a:t>
            </a:r>
            <a:r>
              <a:rPr lang="el-GR" dirty="0"/>
              <a:t>συνεχής κάλυψη από </a:t>
            </a:r>
            <a:r>
              <a:rPr lang="en-US" dirty="0"/>
              <a:t>media </a:t>
            </a:r>
            <a:r>
              <a:rPr lang="el-GR" dirty="0"/>
              <a:t>λόγω μεγέθους &amp; συναισθηματικών καμπανιών.</a:t>
            </a:r>
          </a:p>
          <a:p>
            <a:r>
              <a:rPr lang="el-GR" dirty="0">
                <a:effectLst/>
              </a:rPr>
              <a:t>→ Η </a:t>
            </a:r>
            <a:r>
              <a:rPr lang="en-US" dirty="0">
                <a:effectLst/>
              </a:rPr>
              <a:t>Coca-Cola </a:t>
            </a:r>
            <a:r>
              <a:rPr lang="el-GR" dirty="0">
                <a:effectLst/>
              </a:rPr>
              <a:t>είναι από τις εταιρείες που δείχνει πώς το </a:t>
            </a:r>
            <a:r>
              <a:rPr lang="en-US" dirty="0">
                <a:effectLst/>
              </a:rPr>
              <a:t>Owned (</a:t>
            </a:r>
            <a:r>
              <a:rPr lang="el-GR" dirty="0">
                <a:effectLst/>
              </a:rPr>
              <a:t>π.χ. </a:t>
            </a:r>
            <a:r>
              <a:rPr lang="en-US" dirty="0">
                <a:effectLst/>
              </a:rPr>
              <a:t>personalized bottles) </a:t>
            </a:r>
            <a:r>
              <a:rPr lang="el-GR" dirty="0">
                <a:effectLst/>
              </a:rPr>
              <a:t>μπορεί να γεννήσει μαζικό </a:t>
            </a:r>
            <a:r>
              <a:rPr lang="en-US" dirty="0">
                <a:effectLst/>
              </a:rPr>
              <a:t>Earned </a:t>
            </a:r>
            <a:r>
              <a:rPr lang="el-GR" dirty="0">
                <a:effectLst/>
              </a:rPr>
              <a:t>και να ενισχυθεί με </a:t>
            </a:r>
            <a:r>
              <a:rPr lang="en-US" dirty="0">
                <a:effectLst/>
              </a:rPr>
              <a:t>Paid.</a:t>
            </a:r>
          </a:p>
        </p:txBody>
      </p:sp>
    </p:spTree>
    <p:extLst>
      <p:ext uri="{BB962C8B-B14F-4D97-AF65-F5344CB8AC3E}">
        <p14:creationId xmlns:p14="http://schemas.microsoft.com/office/powerpoint/2010/main" val="1303769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A5C62-9AA2-4AE6-8541-6215D3DC5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dirty="0" err="1">
                <a:effectLst/>
              </a:rPr>
              <a:t>Taxibeat</a:t>
            </a:r>
            <a:r>
              <a:rPr lang="el-GR" sz="2800" dirty="0">
                <a:effectLst/>
              </a:rPr>
              <a:t> / Free </a:t>
            </a:r>
            <a:r>
              <a:rPr lang="el-GR" sz="2800" dirty="0" err="1">
                <a:effectLst/>
              </a:rPr>
              <a:t>Now</a:t>
            </a:r>
            <a:r>
              <a:rPr lang="el-GR" sz="2800" dirty="0">
                <a:effectLst/>
              </a:rPr>
              <a:t> (η ελληνική </a:t>
            </a:r>
            <a:r>
              <a:rPr lang="el-GR" sz="2800" dirty="0" err="1">
                <a:effectLst/>
              </a:rPr>
              <a:t>startup</a:t>
            </a:r>
            <a:r>
              <a:rPr lang="el-GR" sz="2800" dirty="0">
                <a:effectLst/>
              </a:rPr>
              <a:t> που εξελίχθηκε σε Free </a:t>
            </a:r>
            <a:r>
              <a:rPr lang="el-GR" sz="2800" dirty="0" err="1">
                <a:effectLst/>
              </a:rPr>
              <a:t>Now</a:t>
            </a:r>
            <a:r>
              <a:rPr lang="el-GR" sz="2800" dirty="0">
                <a:effectLst/>
              </a:rPr>
              <a:t>)Κλασικό </a:t>
            </a:r>
            <a:r>
              <a:rPr lang="el-GR" sz="2800" dirty="0" err="1">
                <a:effectLst/>
              </a:rPr>
              <a:t>case</a:t>
            </a:r>
            <a:r>
              <a:rPr lang="el-GR" sz="2800" dirty="0">
                <a:effectLst/>
              </a:rPr>
              <a:t> </a:t>
            </a:r>
            <a:r>
              <a:rPr lang="el-GR" sz="2800" dirty="0" err="1">
                <a:effectLst/>
              </a:rPr>
              <a:t>study</a:t>
            </a:r>
            <a:r>
              <a:rPr lang="el-GR" sz="2800" dirty="0">
                <a:effectLst/>
              </a:rPr>
              <a:t> ελληνικής </a:t>
            </a:r>
            <a:r>
              <a:rPr lang="el-GR" sz="2800" dirty="0" err="1">
                <a:effectLst/>
              </a:rPr>
              <a:t>tech</a:t>
            </a:r>
            <a:r>
              <a:rPr lang="el-GR" sz="2800" dirty="0">
                <a:effectLst/>
              </a:rPr>
              <a:t> εταιρείας με ισορροπημένο </a:t>
            </a:r>
            <a:r>
              <a:rPr lang="el-GR" sz="2800" dirty="0" err="1">
                <a:effectLst/>
              </a:rPr>
              <a:t>mix</a:t>
            </a:r>
            <a:r>
              <a:rPr lang="el-GR" sz="2800" dirty="0">
                <a:effectLst/>
              </a:rPr>
              <a:t>.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0B605-88A6-46A3-B78A-12C3C3E99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Owned Media</a:t>
            </a:r>
            <a:r>
              <a:rPr lang="en-US" dirty="0"/>
              <a:t>: </a:t>
            </a:r>
            <a:r>
              <a:rPr lang="el-GR" dirty="0"/>
              <a:t>Η εφαρμογή </a:t>
            </a:r>
            <a:r>
              <a:rPr lang="en-US" dirty="0"/>
              <a:t>mobile app (Free Now), </a:t>
            </a:r>
            <a:r>
              <a:rPr lang="el-GR" dirty="0"/>
              <a:t>το </a:t>
            </a:r>
            <a:r>
              <a:rPr lang="en-US" dirty="0"/>
              <a:t>site free-now.com/gr, </a:t>
            </a:r>
            <a:r>
              <a:rPr lang="el-GR" dirty="0"/>
              <a:t>τα </a:t>
            </a:r>
            <a:r>
              <a:rPr lang="en-US" dirty="0"/>
              <a:t>social profiles (Instagram, Facebook, </a:t>
            </a:r>
            <a:r>
              <a:rPr lang="en-US" dirty="0" err="1"/>
              <a:t>TikTok</a:t>
            </a:r>
            <a:r>
              <a:rPr lang="en-US" dirty="0"/>
              <a:t>), email newsletters, in-app notifications &amp; blog posts </a:t>
            </a:r>
            <a:r>
              <a:rPr lang="el-GR" dirty="0"/>
              <a:t>για </a:t>
            </a:r>
            <a:r>
              <a:rPr lang="en-US" dirty="0"/>
              <a:t>updates/</a:t>
            </a:r>
            <a:r>
              <a:rPr lang="el-GR" dirty="0"/>
              <a:t>ασφάλεια.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Paid Media</a:t>
            </a:r>
            <a:r>
              <a:rPr lang="en-US" dirty="0"/>
              <a:t>: Google Ads </a:t>
            </a:r>
            <a:r>
              <a:rPr lang="el-GR" dirty="0"/>
              <a:t>για αναζητήσεις «ταξί Αθήνα», </a:t>
            </a:r>
            <a:r>
              <a:rPr lang="en-US" dirty="0"/>
              <a:t>Facebook/Instagram ads </a:t>
            </a:r>
            <a:r>
              <a:rPr lang="el-GR" dirty="0"/>
              <a:t>για </a:t>
            </a:r>
            <a:r>
              <a:rPr lang="en-US" dirty="0"/>
              <a:t>downloads &amp; promotions, </a:t>
            </a:r>
            <a:r>
              <a:rPr lang="el-GR" dirty="0"/>
              <a:t>συνεργασίες με </a:t>
            </a:r>
            <a:r>
              <a:rPr lang="en-US" dirty="0"/>
              <a:t>influencers, targeted ads </a:t>
            </a:r>
            <a:r>
              <a:rPr lang="el-GR" dirty="0"/>
              <a:t>σε </a:t>
            </a:r>
            <a:r>
              <a:rPr lang="en-US" dirty="0"/>
              <a:t>events/</a:t>
            </a:r>
            <a:r>
              <a:rPr lang="el-GR" dirty="0"/>
              <a:t>ξενοδοχεία, </a:t>
            </a:r>
            <a:r>
              <a:rPr lang="en-US" dirty="0"/>
              <a:t>retargeting campaigns.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Earned Media</a:t>
            </a:r>
            <a:r>
              <a:rPr lang="en-US" dirty="0"/>
              <a:t>: </a:t>
            </a:r>
            <a:r>
              <a:rPr lang="el-GR" dirty="0"/>
              <a:t>Άρθρα σε </a:t>
            </a:r>
            <a:r>
              <a:rPr lang="en-US" dirty="0"/>
              <a:t>media </a:t>
            </a:r>
            <a:r>
              <a:rPr lang="el-GR" dirty="0"/>
              <a:t>ως «</a:t>
            </a:r>
            <a:r>
              <a:rPr lang="en-US" dirty="0"/>
              <a:t>success story </a:t>
            </a:r>
            <a:r>
              <a:rPr lang="el-GR" dirty="0"/>
              <a:t>ελληνικής </a:t>
            </a:r>
            <a:r>
              <a:rPr lang="en-US" dirty="0"/>
              <a:t>startup», user-generated content (reviews </a:t>
            </a:r>
            <a:r>
              <a:rPr lang="el-GR" dirty="0"/>
              <a:t>στο </a:t>
            </a:r>
            <a:r>
              <a:rPr lang="en-US" dirty="0"/>
              <a:t>App Store/Google Play, stories </a:t>
            </a:r>
            <a:r>
              <a:rPr lang="el-GR" dirty="0"/>
              <a:t>από </a:t>
            </a:r>
            <a:r>
              <a:rPr lang="en-US" dirty="0"/>
              <a:t>rides), word-of-mouth, viral posts </a:t>
            </a:r>
            <a:r>
              <a:rPr lang="el-GR" dirty="0"/>
              <a:t>χρηστών με </a:t>
            </a:r>
            <a:r>
              <a:rPr lang="en-US" dirty="0"/>
              <a:t>tag #FreeNowGreece, </a:t>
            </a:r>
            <a:r>
              <a:rPr lang="el-GR" dirty="0"/>
              <a:t>αναφορές σε ξένα </a:t>
            </a:r>
            <a:r>
              <a:rPr lang="en-US" dirty="0"/>
              <a:t>media (</a:t>
            </a:r>
            <a:r>
              <a:rPr lang="el-GR" dirty="0"/>
              <a:t>π.χ. για καινοτομία </a:t>
            </a:r>
            <a:r>
              <a:rPr lang="en-US" dirty="0"/>
              <a:t>ride-hailing </a:t>
            </a:r>
            <a:r>
              <a:rPr lang="el-GR" dirty="0"/>
              <a:t>στην Ελλάδα).</a:t>
            </a:r>
          </a:p>
          <a:p>
            <a:r>
              <a:rPr lang="el-GR" dirty="0">
                <a:effectLst/>
              </a:rPr>
              <a:t>→ Ξεκίνησε ως </a:t>
            </a:r>
            <a:r>
              <a:rPr lang="en-US" dirty="0">
                <a:effectLst/>
              </a:rPr>
              <a:t>pure Greek startup </a:t>
            </a:r>
            <a:r>
              <a:rPr lang="el-GR" dirty="0">
                <a:effectLst/>
              </a:rPr>
              <a:t>και το </a:t>
            </a:r>
            <a:r>
              <a:rPr lang="en-US" dirty="0">
                <a:effectLst/>
              </a:rPr>
              <a:t>Earned </a:t>
            </a:r>
            <a:r>
              <a:rPr lang="el-GR" dirty="0">
                <a:effectLst/>
              </a:rPr>
              <a:t>βοήθησε πάρα πολύ στην αρχική ανάπτυξη.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81758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A5C62-9AA2-4AE6-8541-6215D3DC5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22375"/>
          </a:xfrm>
        </p:spPr>
        <p:txBody>
          <a:bodyPr>
            <a:noAutofit/>
          </a:bodyPr>
          <a:lstStyle/>
          <a:p>
            <a:r>
              <a:rPr lang="el-GR" sz="2800" dirty="0"/>
              <a:t>Public.gr / Το μεγαλύτερο </a:t>
            </a:r>
            <a:r>
              <a:rPr lang="el-GR" sz="2800" dirty="0" err="1"/>
              <a:t>omnichannel</a:t>
            </a:r>
            <a:r>
              <a:rPr lang="el-GR" sz="2800" dirty="0"/>
              <a:t> </a:t>
            </a:r>
            <a:r>
              <a:rPr lang="el-GR" sz="2800" dirty="0" err="1"/>
              <a:t>retailer</a:t>
            </a:r>
            <a:r>
              <a:rPr lang="el-GR" sz="2800" dirty="0"/>
              <a:t> βιβλίων/τεχνολογίας/πολυκαταστημάτων στην Ελλάδα.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0B605-88A6-46A3-B78A-12C3C3E99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Owned Media</a:t>
            </a:r>
            <a:r>
              <a:rPr lang="en-US" dirty="0"/>
              <a:t>: </a:t>
            </a:r>
            <a:r>
              <a:rPr lang="el-GR" dirty="0"/>
              <a:t>Το </a:t>
            </a:r>
            <a:r>
              <a:rPr lang="en-US" dirty="0"/>
              <a:t>public.gr (</a:t>
            </a:r>
            <a:r>
              <a:rPr lang="en-US" dirty="0" err="1"/>
              <a:t>eshop</a:t>
            </a:r>
            <a:r>
              <a:rPr lang="en-US" dirty="0"/>
              <a:t> + content hub), app, newsletter, social media pages (Instagram </a:t>
            </a:r>
            <a:r>
              <a:rPr lang="el-GR" dirty="0"/>
              <a:t>με εκατοντάδες χιλ. </a:t>
            </a:r>
            <a:r>
              <a:rPr lang="en-US" dirty="0"/>
              <a:t>followers), YouTube channel </a:t>
            </a:r>
            <a:r>
              <a:rPr lang="el-GR" dirty="0"/>
              <a:t>με </a:t>
            </a:r>
            <a:r>
              <a:rPr lang="en-US" dirty="0"/>
              <a:t>unboxings/reviews, blog </a:t>
            </a:r>
            <a:r>
              <a:rPr lang="el-GR" dirty="0"/>
              <a:t>με προτάσεις/λίστες.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Paid Media</a:t>
            </a:r>
            <a:r>
              <a:rPr lang="en-US" dirty="0"/>
              <a:t>: </a:t>
            </a:r>
            <a:r>
              <a:rPr lang="el-GR" dirty="0"/>
              <a:t>Πολύ δυνατά </a:t>
            </a:r>
            <a:r>
              <a:rPr lang="en-US" dirty="0"/>
              <a:t>Google Shopping &amp; Search ads, Meta ads (Facebook/Instagram), </a:t>
            </a:r>
            <a:r>
              <a:rPr lang="en-US" dirty="0" err="1"/>
              <a:t>TikTok</a:t>
            </a:r>
            <a:r>
              <a:rPr lang="en-US" dirty="0"/>
              <a:t> ads, Google Display, email/SMS promotions, sponsored posts </a:t>
            </a:r>
            <a:r>
              <a:rPr lang="el-GR" dirty="0"/>
              <a:t>σε </a:t>
            </a:r>
            <a:r>
              <a:rPr lang="en-US" dirty="0"/>
              <a:t>influencers.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Earned Media</a:t>
            </a:r>
            <a:r>
              <a:rPr lang="en-US" dirty="0"/>
              <a:t>: Reviews &amp; unboxings </a:t>
            </a:r>
            <a:r>
              <a:rPr lang="el-GR" dirty="0"/>
              <a:t>από πελάτες/</a:t>
            </a:r>
            <a:r>
              <a:rPr lang="en-US" dirty="0"/>
              <a:t>YouTubers, mentions </a:t>
            </a:r>
            <a:r>
              <a:rPr lang="el-GR" dirty="0"/>
              <a:t>σε </a:t>
            </a:r>
            <a:r>
              <a:rPr lang="en-US" dirty="0"/>
              <a:t>media </a:t>
            </a:r>
            <a:r>
              <a:rPr lang="el-GR" dirty="0"/>
              <a:t>για προσφορές/</a:t>
            </a:r>
            <a:r>
              <a:rPr lang="en-US" dirty="0"/>
              <a:t>Black Friday, viral campaigns (</a:t>
            </a:r>
            <a:r>
              <a:rPr lang="el-GR" dirty="0"/>
              <a:t>π.χ. όταν βγάζουν </a:t>
            </a:r>
            <a:r>
              <a:rPr lang="en-US" dirty="0"/>
              <a:t>limited editions </a:t>
            </a:r>
            <a:r>
              <a:rPr lang="el-GR" dirty="0"/>
              <a:t>ή </a:t>
            </a:r>
            <a:r>
              <a:rPr lang="en-US" dirty="0"/>
              <a:t>events), user posts </a:t>
            </a:r>
            <a:r>
              <a:rPr lang="el-GR" dirty="0"/>
              <a:t>με #</a:t>
            </a:r>
            <a:r>
              <a:rPr lang="en-US" dirty="0" err="1"/>
              <a:t>PublicGr</a:t>
            </a:r>
            <a:r>
              <a:rPr lang="en-US" dirty="0"/>
              <a:t>, </a:t>
            </a:r>
            <a:r>
              <a:rPr lang="el-GR" dirty="0"/>
              <a:t>κριτικές στο </a:t>
            </a:r>
            <a:r>
              <a:rPr lang="en-US" dirty="0"/>
              <a:t>Google My Business.</a:t>
            </a:r>
          </a:p>
          <a:p>
            <a:r>
              <a:rPr lang="en-US" dirty="0">
                <a:effectLst/>
              </a:rPr>
              <a:t>→ </a:t>
            </a:r>
            <a:r>
              <a:rPr lang="el-GR" dirty="0">
                <a:effectLst/>
              </a:rPr>
              <a:t>Πολύ καλή χρήση </a:t>
            </a:r>
            <a:r>
              <a:rPr lang="en-US" dirty="0">
                <a:effectLst/>
              </a:rPr>
              <a:t>Owned (content + </a:t>
            </a:r>
            <a:r>
              <a:rPr lang="en-US" dirty="0" err="1">
                <a:effectLst/>
              </a:rPr>
              <a:t>eshop</a:t>
            </a:r>
            <a:r>
              <a:rPr lang="en-US" dirty="0">
                <a:effectLst/>
              </a:rPr>
              <a:t>) </a:t>
            </a:r>
            <a:r>
              <a:rPr lang="el-GR" dirty="0">
                <a:effectLst/>
              </a:rPr>
              <a:t>για να τροφοδοτεί </a:t>
            </a:r>
            <a:r>
              <a:rPr lang="en-US" dirty="0">
                <a:effectLst/>
              </a:rPr>
              <a:t>Paid </a:t>
            </a:r>
            <a:r>
              <a:rPr lang="el-GR" dirty="0">
                <a:effectLst/>
              </a:rPr>
              <a:t>και να παράγει </a:t>
            </a:r>
            <a:r>
              <a:rPr lang="en-US" dirty="0">
                <a:effectLst/>
              </a:rPr>
              <a:t>Earned </a:t>
            </a:r>
            <a:r>
              <a:rPr lang="el-GR" dirty="0">
                <a:effectLst/>
              </a:rPr>
              <a:t>μέσω πελατών.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64643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A5C62-9AA2-4AE6-8541-6215D3DC5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dirty="0" err="1"/>
              <a:t>Kotsovolos</a:t>
            </a:r>
            <a:r>
              <a:rPr lang="el-GR" sz="2800" dirty="0"/>
              <a:t> Ηλεκτρικά/ηλεκτρονικά είδη – δυνατή παρουσία σε </a:t>
            </a:r>
            <a:r>
              <a:rPr lang="el-GR" sz="2800" dirty="0" err="1"/>
              <a:t>digital</a:t>
            </a:r>
            <a:r>
              <a:rPr lang="el-GR" sz="2800" dirty="0"/>
              <a:t> &amp; </a:t>
            </a:r>
            <a:r>
              <a:rPr lang="el-GR" sz="2800" dirty="0" err="1"/>
              <a:t>physical</a:t>
            </a:r>
            <a:r>
              <a:rPr lang="el-GR" sz="2800" dirty="0"/>
              <a:t>.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0B605-88A6-46A3-B78A-12C3C3E99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Owned Media</a:t>
            </a:r>
            <a:r>
              <a:rPr lang="en-US" dirty="0"/>
              <a:t>: kotsovolos.gr (</a:t>
            </a:r>
            <a:r>
              <a:rPr lang="el-GR" dirty="0"/>
              <a:t>με </a:t>
            </a:r>
            <a:r>
              <a:rPr lang="en-US" dirty="0"/>
              <a:t>blog, guides, live chat, video reviews), app, social channels (Instagram/</a:t>
            </a:r>
            <a:r>
              <a:rPr lang="en-US" dirty="0" err="1"/>
              <a:t>TikTok</a:t>
            </a:r>
            <a:r>
              <a:rPr lang="en-US" dirty="0"/>
              <a:t> </a:t>
            </a:r>
            <a:r>
              <a:rPr lang="el-GR" dirty="0"/>
              <a:t>με </a:t>
            </a:r>
            <a:r>
              <a:rPr lang="en-US" dirty="0"/>
              <a:t>reels &amp; stories), YouTube </a:t>
            </a:r>
            <a:r>
              <a:rPr lang="el-GR" dirty="0"/>
              <a:t>με </a:t>
            </a:r>
            <a:r>
              <a:rPr lang="en-US" dirty="0"/>
              <a:t>tutorials/unboxings, newsletter.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Paid Media</a:t>
            </a:r>
            <a:r>
              <a:rPr lang="en-US" dirty="0"/>
              <a:t>: Mega budgets </a:t>
            </a:r>
            <a:r>
              <a:rPr lang="el-GR" dirty="0"/>
              <a:t>σε </a:t>
            </a:r>
            <a:r>
              <a:rPr lang="en-US" dirty="0"/>
              <a:t>Google Ads (Search + Shopping), Meta/</a:t>
            </a:r>
            <a:r>
              <a:rPr lang="en-US" dirty="0" err="1"/>
              <a:t>TikTok</a:t>
            </a:r>
            <a:r>
              <a:rPr lang="en-US" dirty="0"/>
              <a:t> ads, programmatic display, influencer collaborations, TV spots + digital extensions, retargeting.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Earned Media</a:t>
            </a:r>
            <a:r>
              <a:rPr lang="en-US" dirty="0"/>
              <a:t>: </a:t>
            </a:r>
            <a:r>
              <a:rPr lang="el-GR" dirty="0"/>
              <a:t>Τεράστιο </a:t>
            </a:r>
            <a:r>
              <a:rPr lang="en-US" dirty="0"/>
              <a:t>volume reviews &amp; ratings (Google, </a:t>
            </a:r>
            <a:r>
              <a:rPr lang="en-US" dirty="0" err="1"/>
              <a:t>Skroutz</a:t>
            </a:r>
            <a:r>
              <a:rPr lang="en-US" dirty="0"/>
              <a:t>, site), viral moments </a:t>
            </a:r>
            <a:r>
              <a:rPr lang="el-GR" dirty="0"/>
              <a:t>από προσφορές (π.χ. </a:t>
            </a:r>
            <a:r>
              <a:rPr lang="en-US" dirty="0"/>
              <a:t>Cyber Monday chaos posts), mentions </a:t>
            </a:r>
            <a:r>
              <a:rPr lang="el-GR" dirty="0"/>
              <a:t>σε </a:t>
            </a:r>
            <a:r>
              <a:rPr lang="en-US" dirty="0"/>
              <a:t>media/tech sites, user content </a:t>
            </a:r>
            <a:r>
              <a:rPr lang="el-GR" dirty="0"/>
              <a:t>από αγορές (</a:t>
            </a:r>
            <a:r>
              <a:rPr lang="en-US" dirty="0"/>
              <a:t>stories </a:t>
            </a:r>
            <a:r>
              <a:rPr lang="el-GR" dirty="0"/>
              <a:t>με </a:t>
            </a:r>
            <a:r>
              <a:rPr lang="en-US" dirty="0"/>
              <a:t>tags), word-of-mouth </a:t>
            </a:r>
            <a:r>
              <a:rPr lang="el-GR" dirty="0"/>
              <a:t>σε </a:t>
            </a:r>
            <a:r>
              <a:rPr lang="en-US" dirty="0"/>
              <a:t>forums/groups.</a:t>
            </a:r>
          </a:p>
          <a:p>
            <a:r>
              <a:rPr lang="en-US" dirty="0">
                <a:effectLst/>
              </a:rPr>
              <a:t>→ </a:t>
            </a:r>
            <a:r>
              <a:rPr lang="el-GR" dirty="0">
                <a:effectLst/>
              </a:rPr>
              <a:t>Ιδανικό παράδειγμα πώς το </a:t>
            </a:r>
            <a:r>
              <a:rPr lang="en-US" dirty="0">
                <a:effectLst/>
              </a:rPr>
              <a:t>Paid (</a:t>
            </a:r>
            <a:r>
              <a:rPr lang="el-GR" dirty="0">
                <a:effectLst/>
              </a:rPr>
              <a:t>για </a:t>
            </a:r>
            <a:r>
              <a:rPr lang="en-US" dirty="0">
                <a:effectLst/>
              </a:rPr>
              <a:t>traffic) </a:t>
            </a:r>
            <a:r>
              <a:rPr lang="el-GR" dirty="0">
                <a:effectLst/>
              </a:rPr>
              <a:t>συνδυάζεται με </a:t>
            </a:r>
            <a:r>
              <a:rPr lang="en-US" dirty="0">
                <a:effectLst/>
              </a:rPr>
              <a:t>Owned (</a:t>
            </a:r>
            <a:r>
              <a:rPr lang="el-GR" dirty="0">
                <a:effectLst/>
              </a:rPr>
              <a:t>για </a:t>
            </a:r>
            <a:r>
              <a:rPr lang="en-US" dirty="0">
                <a:effectLst/>
              </a:rPr>
              <a:t>conversion) </a:t>
            </a:r>
            <a:r>
              <a:rPr lang="el-GR" dirty="0">
                <a:effectLst/>
              </a:rPr>
              <a:t>και </a:t>
            </a:r>
            <a:r>
              <a:rPr lang="en-US" dirty="0">
                <a:effectLst/>
              </a:rPr>
              <a:t>Earned (</a:t>
            </a:r>
            <a:r>
              <a:rPr lang="el-GR" dirty="0">
                <a:effectLst/>
              </a:rPr>
              <a:t>από </a:t>
            </a:r>
            <a:r>
              <a:rPr lang="en-US" dirty="0">
                <a:effectLst/>
              </a:rPr>
              <a:t>reviews) </a:t>
            </a:r>
            <a:r>
              <a:rPr lang="el-GR" dirty="0">
                <a:effectLst/>
              </a:rPr>
              <a:t>για να χτίζει εμπιστοσύνη.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677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864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Red Bull Η πιο χαρακτηριστική εταιρεία που έχει μετατραπεί ουσιαστικά σε media company που πουλάει energy drink. </vt:lpstr>
      <vt:lpstr>Nike Κλασικό παράδειγμα ολοκληρωμένης στρατηγικής με έμφαση σε storytelling.</vt:lpstr>
      <vt:lpstr>Coca-Cola Παραδοσιακά masters του integrated marketing.</vt:lpstr>
      <vt:lpstr>Taxibeat / Free Now (η ελληνική startup που εξελίχθηκε σε Free Now)Κλασικό case study ελληνικής tech εταιρείας με ισορροπημένο mix.</vt:lpstr>
      <vt:lpstr>Public.gr / Το μεγαλύτερο omnichannel retailer βιβλίων/τεχνολογίας/πολυκαταστημάτων στην Ελλάδα.</vt:lpstr>
      <vt:lpstr>Kotsovolos Ηλεκτρικά/ηλεκτρονικά είδη – δυνατή παρουσία σε digital &amp; physical.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</cp:revision>
  <dcterms:created xsi:type="dcterms:W3CDTF">2026-02-19T08:57:05Z</dcterms:created>
  <dcterms:modified xsi:type="dcterms:W3CDTF">2026-02-19T09:05:04Z</dcterms:modified>
</cp:coreProperties>
</file>