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Lst>
  <p:notesMasterIdLst>
    <p:notesMasterId r:id="rId19"/>
  </p:notesMasterIdLst>
  <p:sldIdLst>
    <p:sldId id="256" r:id="rId2"/>
    <p:sldId id="257" r:id="rId3"/>
    <p:sldId id="261" r:id="rId4"/>
    <p:sldId id="258" r:id="rId5"/>
    <p:sldId id="259" r:id="rId6"/>
    <p:sldId id="260" r:id="rId7"/>
    <p:sldId id="269" r:id="rId8"/>
    <p:sldId id="270" r:id="rId9"/>
    <p:sldId id="262" r:id="rId10"/>
    <p:sldId id="263" r:id="rId11"/>
    <p:sldId id="271" r:id="rId12"/>
    <p:sldId id="264" r:id="rId13"/>
    <p:sldId id="265" r:id="rId14"/>
    <p:sldId id="266" r:id="rId15"/>
    <p:sldId id="267" r:id="rId16"/>
    <p:sldId id="268"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2DAB7-F8FF-421D-9B23-031C5164F55D}" type="datetimeFigureOut">
              <a:rPr lang="el-GR" smtClean="0"/>
              <a:t>5/3/2025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9A8E-04A4-4642-A1F3-9243A63145B1}" type="slidenum">
              <a:rPr lang="el-GR" smtClean="0"/>
              <a:t>‹#›</a:t>
            </a:fld>
            <a:endParaRPr lang="el-GR"/>
          </a:p>
        </p:txBody>
      </p:sp>
    </p:spTree>
    <p:extLst>
      <p:ext uri="{BB962C8B-B14F-4D97-AF65-F5344CB8AC3E}">
        <p14:creationId xmlns:p14="http://schemas.microsoft.com/office/powerpoint/2010/main" val="178482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64909A8E-04A4-4642-A1F3-9243A63145B1}" type="slidenum">
              <a:rPr lang="el-GR" smtClean="0"/>
              <a:t>2</a:t>
            </a:fld>
            <a:endParaRPr lang="el-GR"/>
          </a:p>
        </p:txBody>
      </p:sp>
    </p:spTree>
    <p:extLst>
      <p:ext uri="{BB962C8B-B14F-4D97-AF65-F5344CB8AC3E}">
        <p14:creationId xmlns:p14="http://schemas.microsoft.com/office/powerpoint/2010/main" val="276039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5C74797-4CB9-454E-BA1B-BA1D06368311}" type="datetime1">
              <a:rPr lang="el-GR" smtClean="0"/>
              <a:t>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392027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846D645-E385-4FD7-9AAA-4F2FDE2C448C}" type="datetime1">
              <a:rPr lang="el-GR" smtClean="0"/>
              <a:t>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248107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2B47D70-284D-48AE-9DF6-FE3BFF3B8015}" type="datetime1">
              <a:rPr lang="el-GR" smtClean="0"/>
              <a:t>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413011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A6F60F0-EB87-4636-87E5-DE139CB7D46A}" type="datetime1">
              <a:rPr lang="el-GR" smtClean="0"/>
              <a:t>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95857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0FAEDE0-BA30-410E-9144-7E66B58B88D1}" type="datetime1">
              <a:rPr lang="el-GR" smtClean="0"/>
              <a:t>5/3/2025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12802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14F36D4-EC46-491A-8D1F-04DA6CCC3076}" type="datetime1">
              <a:rPr lang="el-GR" smtClean="0"/>
              <a:t>5/3/2025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95324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6A94F10-5EAD-400A-8EF6-972EA8E7712A}" type="datetime1">
              <a:rPr lang="el-GR" smtClean="0"/>
              <a:t>5/3/2025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344272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0CB22E-5FD4-4B93-B369-671361BC4FBC}" type="datetime1">
              <a:rPr lang="el-GR" smtClean="0"/>
              <a:t>5/3/2025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202504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173A93-A856-4355-B2A7-02A6BEFD7B85}" type="datetime1">
              <a:rPr lang="el-GR" smtClean="0"/>
              <a:t>5/3/2025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37821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4EE73AF-FAAF-4341-9291-4AE21C3C1226}" type="datetime1">
              <a:rPr lang="el-GR" smtClean="0"/>
              <a:t>5/3/2025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232433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D13E330-90B6-4ABF-AECA-F6891D838A68}" type="datetime1">
              <a:rPr lang="el-GR" smtClean="0"/>
              <a:t>5/3/2025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535143-AEE1-4E01-B0C9-C5A6B5820848}" type="slidenum">
              <a:rPr lang="el-GR" smtClean="0"/>
              <a:t>‹#›</a:t>
            </a:fld>
            <a:endParaRPr lang="el-GR"/>
          </a:p>
        </p:txBody>
      </p:sp>
    </p:spTree>
    <p:extLst>
      <p:ext uri="{BB962C8B-B14F-4D97-AF65-F5344CB8AC3E}">
        <p14:creationId xmlns:p14="http://schemas.microsoft.com/office/powerpoint/2010/main" val="244338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2F428-0690-4474-A417-E216993E3747}" type="datetime1">
              <a:rPr lang="el-GR" smtClean="0"/>
              <a:t>5/3/2025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35143-AEE1-4E01-B0C9-C5A6B5820848}" type="slidenum">
              <a:rPr lang="el-GR" smtClean="0"/>
              <a:t>‹#›</a:t>
            </a:fld>
            <a:endParaRPr lang="el-GR"/>
          </a:p>
        </p:txBody>
      </p:sp>
    </p:spTree>
    <p:extLst>
      <p:ext uri="{BB962C8B-B14F-4D97-AF65-F5344CB8AC3E}">
        <p14:creationId xmlns:p14="http://schemas.microsoft.com/office/powerpoint/2010/main" val="30317113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ilezilla-project.org/download.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303953"/>
            <a:ext cx="12192000" cy="1840293"/>
          </a:xfrm>
        </p:spPr>
        <p:txBody>
          <a:bodyPr>
            <a:normAutofit fontScale="90000"/>
          </a:bodyPr>
          <a:lstStyle/>
          <a:p>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dirty="0"/>
              <a:t> </a:t>
            </a:r>
            <a:r>
              <a:rPr lang="el-GR" sz="5300" b="1" dirty="0">
                <a:latin typeface="Times New Roman" panose="02020603050405020304" pitchFamily="18" charset="0"/>
                <a:cs typeface="Times New Roman" panose="02020603050405020304" pitchFamily="18" charset="0"/>
              </a:rPr>
              <a:t>ΤΕΧΝΙΚΟΣ ΕΦΑΡΜΟΓΩΝ ΠΛΗΡΟΦΟΡΙΚΗΣ</a:t>
            </a:r>
            <a:r>
              <a:rPr lang="el-GR" sz="5300" dirty="0">
                <a:latin typeface="Times New Roman" panose="02020603050405020304" pitchFamily="18" charset="0"/>
                <a:cs typeface="Times New Roman" panose="02020603050405020304" pitchFamily="18" charset="0"/>
              </a:rPr>
              <a:t> (</a:t>
            </a:r>
            <a:r>
              <a:rPr lang="el-GR" sz="5300" b="1" dirty="0">
                <a:latin typeface="Times New Roman" panose="02020603050405020304" pitchFamily="18" charset="0"/>
                <a:cs typeface="Times New Roman" panose="02020603050405020304" pitchFamily="18" charset="0"/>
              </a:rPr>
              <a:t>Πολυμέσα</a:t>
            </a:r>
            <a:r>
              <a:rPr lang="el-GR" sz="5300" dirty="0">
                <a:latin typeface="Times New Roman" panose="02020603050405020304" pitchFamily="18" charset="0"/>
                <a:cs typeface="Times New Roman" panose="02020603050405020304" pitchFamily="18" charset="0"/>
              </a:rPr>
              <a:t>/</a:t>
            </a:r>
            <a:r>
              <a:rPr lang="en-US" sz="5300" b="1" dirty="0">
                <a:latin typeface="Times New Roman" panose="02020603050405020304" pitchFamily="18" charset="0"/>
                <a:cs typeface="Times New Roman" panose="02020603050405020304" pitchFamily="18" charset="0"/>
              </a:rPr>
              <a:t>Web designer</a:t>
            </a:r>
            <a:r>
              <a:rPr lang="en-US" sz="5300" dirty="0">
                <a:latin typeface="Times New Roman" panose="02020603050405020304" pitchFamily="18" charset="0"/>
                <a:cs typeface="Times New Roman" panose="02020603050405020304" pitchFamily="18" charset="0"/>
              </a:rPr>
              <a:t> – </a:t>
            </a:r>
            <a:r>
              <a:rPr lang="en-US" sz="5300" b="1" dirty="0">
                <a:latin typeface="Times New Roman" panose="02020603050405020304" pitchFamily="18" charset="0"/>
                <a:cs typeface="Times New Roman" panose="02020603050405020304" pitchFamily="18" charset="0"/>
              </a:rPr>
              <a:t>Developer</a:t>
            </a:r>
            <a:r>
              <a:rPr lang="en-US" sz="5300" dirty="0">
                <a:latin typeface="Times New Roman" panose="02020603050405020304" pitchFamily="18" charset="0"/>
                <a:cs typeface="Times New Roman" panose="02020603050405020304" pitchFamily="18" charset="0"/>
              </a:rPr>
              <a:t>/ </a:t>
            </a:r>
            <a:r>
              <a:rPr lang="en-US" sz="5300" b="1" dirty="0">
                <a:latin typeface="Times New Roman" panose="02020603050405020304" pitchFamily="18" charset="0"/>
                <a:cs typeface="Times New Roman" panose="02020603050405020304" pitchFamily="18" charset="0"/>
              </a:rPr>
              <a:t>Video games</a:t>
            </a:r>
            <a:r>
              <a:rPr lang="en-US" sz="5300" dirty="0">
                <a:latin typeface="Times New Roman" panose="02020603050405020304" pitchFamily="18" charset="0"/>
                <a:cs typeface="Times New Roman" panose="02020603050405020304" pitchFamily="18" charset="0"/>
              </a:rPr>
              <a:t>)</a:t>
            </a:r>
            <a:endParaRPr lang="el-GR" sz="5300" dirty="0">
              <a:latin typeface="Times New Roman" panose="02020603050405020304" pitchFamily="18" charset="0"/>
              <a:cs typeface="Times New Roman" panose="02020603050405020304" pitchFamily="18" charset="0"/>
            </a:endParaRPr>
          </a:p>
        </p:txBody>
      </p:sp>
      <p:sp>
        <p:nvSpPr>
          <p:cNvPr id="3" name="Υπότιτλος 2"/>
          <p:cNvSpPr>
            <a:spLocks noGrp="1"/>
          </p:cNvSpPr>
          <p:nvPr>
            <p:ph type="subTitle" idx="1"/>
          </p:nvPr>
        </p:nvSpPr>
        <p:spPr>
          <a:xfrm>
            <a:off x="1505712" y="5933758"/>
            <a:ext cx="9144000" cy="823658"/>
          </a:xfrm>
        </p:spPr>
        <p:txBody>
          <a:bodyPr>
            <a:normAutofit lnSpcReduction="10000"/>
          </a:bodyPr>
          <a:lstStyle/>
          <a:p>
            <a:r>
              <a:rPr lang="el-GR" dirty="0" smtClean="0">
                <a:latin typeface="Times New Roman" panose="02020603050405020304" pitchFamily="18" charset="0"/>
                <a:cs typeface="Times New Roman" panose="02020603050405020304" pitchFamily="18" charset="0"/>
              </a:rPr>
              <a:t>Ολοκληρωμένα Εργαλεία Ανάπτυξης </a:t>
            </a:r>
            <a:r>
              <a:rPr lang="el-GR" dirty="0" err="1" smtClean="0">
                <a:latin typeface="Times New Roman" panose="02020603050405020304" pitchFamily="18" charset="0"/>
                <a:cs typeface="Times New Roman" panose="02020603050405020304" pitchFamily="18" charset="0"/>
              </a:rPr>
              <a:t>Ιστοχώρων</a:t>
            </a:r>
            <a:r>
              <a:rPr lang="el-GR" dirty="0" smtClean="0">
                <a:latin typeface="Times New Roman" panose="02020603050405020304" pitchFamily="18" charset="0"/>
                <a:cs typeface="Times New Roman" panose="02020603050405020304" pitchFamily="18" charset="0"/>
              </a:rPr>
              <a:t> </a:t>
            </a:r>
          </a:p>
          <a:p>
            <a:r>
              <a:rPr lang="el-GR" dirty="0" smtClean="0">
                <a:latin typeface="Times New Roman" panose="02020603050405020304" pitchFamily="18" charset="0"/>
                <a:cs typeface="Times New Roman" panose="02020603050405020304" pitchFamily="18" charset="0"/>
              </a:rPr>
              <a:t>(</a:t>
            </a:r>
            <a:r>
              <a:rPr lang="el-GR" dirty="0" err="1" smtClean="0">
                <a:latin typeface="Times New Roman" panose="02020603050405020304" pitchFamily="18" charset="0"/>
                <a:cs typeface="Times New Roman" panose="02020603050405020304" pitchFamily="18" charset="0"/>
              </a:rPr>
              <a:t>Δ’Εξάμηνο</a:t>
            </a:r>
            <a:r>
              <a:rPr lang="el-GR" dirty="0" smtClean="0">
                <a:latin typeface="Times New Roman" panose="02020603050405020304" pitchFamily="18" charset="0"/>
                <a:cs typeface="Times New Roman" panose="02020603050405020304" pitchFamily="18" charset="0"/>
              </a:rPr>
              <a:t>)</a:t>
            </a:r>
          </a:p>
          <a:p>
            <a:endParaRPr lang="el-GR" dirty="0">
              <a:latin typeface="Times New Roman" panose="02020603050405020304" pitchFamily="18" charset="0"/>
              <a:cs typeface="Times New Roman" panose="02020603050405020304" pitchFamily="18" charset="0"/>
            </a:endParaRPr>
          </a:p>
          <a:p>
            <a:endParaRPr lang="el-GR" dirty="0"/>
          </a:p>
        </p:txBody>
      </p:sp>
      <p:pic>
        <p:nvPicPr>
          <p:cNvPr id="1026" name="Picture 2" descr="Οδηγός Ανάπτυξης Ιστοσελίδων Ηλεκτρονικού Εμπορί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972" y="2326640"/>
            <a:ext cx="6544056" cy="342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1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C535143-AEE1-4E01-B0C9-C5A6B5820848}" type="slidenum">
              <a:rPr lang="el-GR" smtClean="0"/>
              <a:t>10</a:t>
            </a:fld>
            <a:endParaRPr lang="el-GR"/>
          </a:p>
        </p:txBody>
      </p:sp>
      <p:pic>
        <p:nvPicPr>
          <p:cNvPr id="5" name="Εικόνα 4"/>
          <p:cNvPicPr>
            <a:picLocks noChangeAspect="1"/>
          </p:cNvPicPr>
          <p:nvPr/>
        </p:nvPicPr>
        <p:blipFill>
          <a:blip r:embed="rId2"/>
          <a:stretch>
            <a:fillRect/>
          </a:stretch>
        </p:blipFill>
        <p:spPr>
          <a:xfrm>
            <a:off x="689984" y="652798"/>
            <a:ext cx="10751365" cy="5533993"/>
          </a:xfrm>
          <a:prstGeom prst="rect">
            <a:avLst/>
          </a:prstGeom>
        </p:spPr>
      </p:pic>
    </p:spTree>
    <p:extLst>
      <p:ext uri="{BB962C8B-B14F-4D97-AF65-F5344CB8AC3E}">
        <p14:creationId xmlns:p14="http://schemas.microsoft.com/office/powerpoint/2010/main" val="28551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4736" y="765310"/>
            <a:ext cx="11331102" cy="5110196"/>
          </a:xfrm>
        </p:spPr>
        <p:txBody>
          <a:bodyPr>
            <a:normAutofit lnSpcReduction="10000"/>
          </a:bodyPr>
          <a:lstStyle/>
          <a:p>
            <a:pPr algn="just"/>
            <a:r>
              <a:rPr lang="el-GR" dirty="0" smtClean="0">
                <a:latin typeface="Times New Roman" panose="02020603050405020304" pitchFamily="18" charset="0"/>
                <a:cs typeface="Times New Roman" panose="02020603050405020304" pitchFamily="18" charset="0"/>
              </a:rPr>
              <a:t>Στο </a:t>
            </a:r>
            <a:r>
              <a:rPr lang="el-GR" dirty="0">
                <a:latin typeface="Times New Roman" panose="02020603050405020304" pitchFamily="18" charset="0"/>
                <a:cs typeface="Times New Roman" panose="02020603050405020304" pitchFamily="18" charset="0"/>
              </a:rPr>
              <a:t>πεδίο </a:t>
            </a:r>
            <a:r>
              <a:rPr lang="el-GR" b="1" dirty="0" err="1">
                <a:latin typeface="Times New Roman" panose="02020603050405020304" pitchFamily="18" charset="0"/>
                <a:cs typeface="Times New Roman" panose="02020603050405020304" pitchFamily="18" charset="0"/>
              </a:rPr>
              <a:t>Host</a:t>
            </a:r>
            <a:r>
              <a:rPr lang="el-GR" dirty="0">
                <a:latin typeface="Times New Roman" panose="02020603050405020304" pitchFamily="18" charset="0"/>
                <a:cs typeface="Times New Roman" panose="02020603050405020304" pitchFamily="18" charset="0"/>
              </a:rPr>
              <a:t>, δηλώστε </a:t>
            </a:r>
            <a:r>
              <a:rPr lang="el-GR" b="1" dirty="0">
                <a:latin typeface="Times New Roman" panose="02020603050405020304" pitchFamily="18" charset="0"/>
                <a:cs typeface="Times New Roman" panose="02020603050405020304" pitchFamily="18" charset="0"/>
              </a:rPr>
              <a:t> mysite.gr</a:t>
            </a:r>
            <a:r>
              <a:rPr lang="el-GR" dirty="0">
                <a:latin typeface="Times New Roman" panose="02020603050405020304" pitchFamily="18" charset="0"/>
                <a:cs typeface="Times New Roman" panose="02020603050405020304" pitchFamily="18" charset="0"/>
              </a:rPr>
              <a:t> (όπου mysite.gr εσείς δηλώστε το δικό σας </a:t>
            </a:r>
            <a:r>
              <a:rPr lang="el-GR" dirty="0" err="1">
                <a:latin typeface="Times New Roman" panose="02020603050405020304" pitchFamily="18" charset="0"/>
                <a:cs typeface="Times New Roman" panose="02020603050405020304" pitchFamily="18" charset="0"/>
              </a:rPr>
              <a:t>domain</a:t>
            </a:r>
            <a:r>
              <a:rPr lang="el-GR" dirty="0">
                <a:latin typeface="Times New Roman" panose="02020603050405020304" pitchFamily="18" charset="0"/>
                <a:cs typeface="Times New Roman" panose="02020603050405020304" pitchFamily="18" charset="0"/>
              </a:rPr>
              <a:t>)</a:t>
            </a:r>
          </a:p>
          <a:p>
            <a:pPr algn="just"/>
            <a:r>
              <a:rPr lang="el-GR" dirty="0" smtClean="0">
                <a:latin typeface="Times New Roman" panose="02020603050405020304" pitchFamily="18" charset="0"/>
                <a:cs typeface="Times New Roman" panose="02020603050405020304" pitchFamily="18" charset="0"/>
              </a:rPr>
              <a:t>Στο</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Port</a:t>
            </a:r>
            <a:r>
              <a:rPr lang="el-GR" dirty="0">
                <a:latin typeface="Times New Roman" panose="02020603050405020304" pitchFamily="18" charset="0"/>
                <a:cs typeface="Times New Roman" panose="02020603050405020304" pitchFamily="18" charset="0"/>
              </a:rPr>
              <a:t> δηλώστε το </a:t>
            </a:r>
            <a:r>
              <a:rPr lang="el-GR" b="1" dirty="0">
                <a:latin typeface="Times New Roman" panose="02020603050405020304" pitchFamily="18" charset="0"/>
                <a:cs typeface="Times New Roman" panose="02020603050405020304" pitchFamily="18" charset="0"/>
              </a:rPr>
              <a:t>21</a:t>
            </a:r>
            <a:r>
              <a:rPr lang="el-GR" dirty="0">
                <a:latin typeface="Times New Roman" panose="02020603050405020304" pitchFamily="18" charset="0"/>
                <a:cs typeface="Times New Roman" panose="02020603050405020304" pitchFamily="18" charset="0"/>
              </a:rPr>
              <a:t> που είναι και το προεπιλεγμένο.</a:t>
            </a:r>
          </a:p>
          <a:p>
            <a:pPr algn="just"/>
            <a:r>
              <a:rPr lang="el-GR" dirty="0" smtClean="0">
                <a:latin typeface="Times New Roman" panose="02020603050405020304" pitchFamily="18" charset="0"/>
                <a:cs typeface="Times New Roman" panose="02020603050405020304" pitchFamily="18" charset="0"/>
              </a:rPr>
              <a:t>Στο</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Encryption</a:t>
            </a:r>
            <a:r>
              <a:rPr lang="el-GR" dirty="0">
                <a:latin typeface="Times New Roman" panose="02020603050405020304" pitchFamily="18" charset="0"/>
                <a:cs typeface="Times New Roman" panose="02020603050405020304" pitchFamily="18" charset="0"/>
              </a:rPr>
              <a:t> επιλέξτε </a:t>
            </a:r>
            <a:r>
              <a:rPr lang="el-GR" b="1" dirty="0" err="1">
                <a:latin typeface="Times New Roman" panose="02020603050405020304" pitchFamily="18" charset="0"/>
                <a:cs typeface="Times New Roman" panose="02020603050405020304" pitchFamily="18" charset="0"/>
              </a:rPr>
              <a:t>Only</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Use</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Plain</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Ftp</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insecure</a:t>
            </a:r>
            <a:r>
              <a:rPr lang="el-GR" b="1"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r>
              <a:rPr lang="el-GR" dirty="0" smtClean="0">
                <a:latin typeface="Times New Roman" panose="02020603050405020304" pitchFamily="18" charset="0"/>
                <a:cs typeface="Times New Roman" panose="02020603050405020304" pitchFamily="18" charset="0"/>
              </a:rPr>
              <a:t>Στο</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Logon</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Type</a:t>
            </a:r>
            <a:r>
              <a:rPr lang="el-GR" dirty="0">
                <a:latin typeface="Times New Roman" panose="02020603050405020304" pitchFamily="18" charset="0"/>
                <a:cs typeface="Times New Roman" panose="02020603050405020304" pitchFamily="18" charset="0"/>
              </a:rPr>
              <a:t> επιλέξτε </a:t>
            </a:r>
            <a:r>
              <a:rPr lang="el-GR" b="1" dirty="0" err="1">
                <a:latin typeface="Times New Roman" panose="02020603050405020304" pitchFamily="18" charset="0"/>
                <a:cs typeface="Times New Roman" panose="02020603050405020304" pitchFamily="18" charset="0"/>
              </a:rPr>
              <a:t>Normal</a:t>
            </a:r>
            <a:endParaRPr lang="el-GR" dirty="0">
              <a:latin typeface="Times New Roman" panose="02020603050405020304" pitchFamily="18" charset="0"/>
              <a:cs typeface="Times New Roman" panose="02020603050405020304" pitchFamily="18" charset="0"/>
            </a:endParaRPr>
          </a:p>
          <a:p>
            <a:pPr algn="just"/>
            <a:r>
              <a:rPr lang="el-GR" dirty="0" smtClean="0">
                <a:latin typeface="Times New Roman" panose="02020603050405020304" pitchFamily="18" charset="0"/>
                <a:cs typeface="Times New Roman" panose="02020603050405020304" pitchFamily="18" charset="0"/>
              </a:rPr>
              <a:t>Στο </a:t>
            </a:r>
            <a:r>
              <a:rPr lang="el-GR" dirty="0">
                <a:latin typeface="Times New Roman" panose="02020603050405020304" pitchFamily="18" charset="0"/>
                <a:cs typeface="Times New Roman" panose="02020603050405020304" pitchFamily="18" charset="0"/>
              </a:rPr>
              <a:t>πεδίο </a:t>
            </a:r>
            <a:r>
              <a:rPr lang="el-GR" b="1" dirty="0" err="1">
                <a:latin typeface="Times New Roman" panose="02020603050405020304" pitchFamily="18" charset="0"/>
                <a:cs typeface="Times New Roman" panose="02020603050405020304" pitchFamily="18" charset="0"/>
              </a:rPr>
              <a:t>User</a:t>
            </a:r>
            <a:r>
              <a:rPr lang="el-GR" dirty="0">
                <a:latin typeface="Times New Roman" panose="02020603050405020304" pitchFamily="18" charset="0"/>
                <a:cs typeface="Times New Roman" panose="02020603050405020304" pitchFamily="18" charset="0"/>
              </a:rPr>
              <a:t> δηλώστε αυτό που σας έχουμε στείλει</a:t>
            </a:r>
          </a:p>
          <a:p>
            <a:pPr algn="just"/>
            <a:r>
              <a:rPr lang="el-GR" dirty="0" smtClean="0">
                <a:latin typeface="Times New Roman" panose="02020603050405020304" pitchFamily="18" charset="0"/>
                <a:cs typeface="Times New Roman" panose="02020603050405020304" pitchFamily="18" charset="0"/>
              </a:rPr>
              <a:t>Στο </a:t>
            </a:r>
            <a:r>
              <a:rPr lang="el-GR" dirty="0">
                <a:latin typeface="Times New Roman" panose="02020603050405020304" pitchFamily="18" charset="0"/>
                <a:cs typeface="Times New Roman" panose="02020603050405020304" pitchFamily="18" charset="0"/>
              </a:rPr>
              <a:t>πεδίο </a:t>
            </a:r>
            <a:r>
              <a:rPr lang="el-GR" b="1" dirty="0" err="1">
                <a:latin typeface="Times New Roman" panose="02020603050405020304" pitchFamily="18" charset="0"/>
                <a:cs typeface="Times New Roman" panose="02020603050405020304" pitchFamily="18" charset="0"/>
              </a:rPr>
              <a:t>Password</a:t>
            </a:r>
            <a:r>
              <a:rPr lang="el-GR" dirty="0">
                <a:latin typeface="Times New Roman" panose="02020603050405020304" pitchFamily="18" charset="0"/>
                <a:cs typeface="Times New Roman" panose="02020603050405020304" pitchFamily="18" charset="0"/>
              </a:rPr>
              <a:t> δηλώστε αυτό που σας έχουμε στείλει</a:t>
            </a:r>
          </a:p>
          <a:p>
            <a:pPr algn="just"/>
            <a:r>
              <a:rPr lang="el-GR" dirty="0" smtClean="0">
                <a:latin typeface="Times New Roman" panose="02020603050405020304" pitchFamily="18" charset="0"/>
                <a:cs typeface="Times New Roman" panose="02020603050405020304" pitchFamily="18" charset="0"/>
              </a:rPr>
              <a:t>Τέλος</a:t>
            </a:r>
            <a:r>
              <a:rPr lang="el-GR" dirty="0">
                <a:latin typeface="Times New Roman" panose="02020603050405020304" pitchFamily="18" charset="0"/>
                <a:cs typeface="Times New Roman" panose="02020603050405020304" pitchFamily="18" charset="0"/>
              </a:rPr>
              <a:t>, επιλέξτε</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Connect</a:t>
            </a:r>
            <a:r>
              <a:rPr lang="el-GR" dirty="0">
                <a:latin typeface="Times New Roman" panose="02020603050405020304" pitchFamily="18" charset="0"/>
                <a:cs typeface="Times New Roman" panose="02020603050405020304" pitchFamily="18" charset="0"/>
              </a:rPr>
              <a:t>, συνδεθείτε και μεταφέρετε τα αρχεία σας με μεταφορά και απόθεση στον </a:t>
            </a:r>
            <a:r>
              <a:rPr lang="el-GR" dirty="0" err="1">
                <a:latin typeface="Times New Roman" panose="02020603050405020304" pitchFamily="18" charset="0"/>
                <a:cs typeface="Times New Roman" panose="02020603050405020304" pitchFamily="18" charset="0"/>
              </a:rPr>
              <a:t>root</a:t>
            </a:r>
            <a:r>
              <a:rPr lang="el-GR" dirty="0">
                <a:latin typeface="Times New Roman" panose="02020603050405020304" pitchFamily="18" charset="0"/>
                <a:cs typeface="Times New Roman" panose="02020603050405020304" pitchFamily="18" charset="0"/>
              </a:rPr>
              <a:t> φάκελο που εμφανίζεται στο δεξί παράθυρο του </a:t>
            </a:r>
            <a:r>
              <a:rPr lang="el-GR" dirty="0" err="1">
                <a:latin typeface="Times New Roman" panose="02020603050405020304" pitchFamily="18" charset="0"/>
                <a:cs typeface="Times New Roman" panose="02020603050405020304" pitchFamily="18" charset="0"/>
              </a:rPr>
              <a:t>Filezilla</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Μπορείτε επίσης να χρησιμοποιήσετε και αντιγραφή και επικόλληση.</a:t>
            </a:r>
          </a:p>
          <a:p>
            <a:endParaRPr lang="el-GR" dirty="0"/>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11</a:t>
            </a:fld>
            <a:endParaRPr lang="el-GR"/>
          </a:p>
        </p:txBody>
      </p:sp>
    </p:spTree>
    <p:extLst>
      <p:ext uri="{BB962C8B-B14F-4D97-AF65-F5344CB8AC3E}">
        <p14:creationId xmlns:p14="http://schemas.microsoft.com/office/powerpoint/2010/main" val="277947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C535143-AEE1-4E01-B0C9-C5A6B5820848}" type="slidenum">
              <a:rPr lang="el-GR" smtClean="0"/>
              <a:t>12</a:t>
            </a:fld>
            <a:endParaRPr lang="el-GR"/>
          </a:p>
        </p:txBody>
      </p:sp>
      <p:pic>
        <p:nvPicPr>
          <p:cNvPr id="5" name="Εικόνα 4"/>
          <p:cNvPicPr>
            <a:picLocks noChangeAspect="1"/>
          </p:cNvPicPr>
          <p:nvPr/>
        </p:nvPicPr>
        <p:blipFill>
          <a:blip r:embed="rId2"/>
          <a:stretch>
            <a:fillRect/>
          </a:stretch>
        </p:blipFill>
        <p:spPr>
          <a:xfrm>
            <a:off x="1361872" y="26381"/>
            <a:ext cx="9028281" cy="6831619"/>
          </a:xfrm>
          <a:prstGeom prst="rect">
            <a:avLst/>
          </a:prstGeom>
        </p:spPr>
      </p:pic>
    </p:spTree>
    <p:extLst>
      <p:ext uri="{BB962C8B-B14F-4D97-AF65-F5344CB8AC3E}">
        <p14:creationId xmlns:p14="http://schemas.microsoft.com/office/powerpoint/2010/main" val="284046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C535143-AEE1-4E01-B0C9-C5A6B5820848}" type="slidenum">
              <a:rPr lang="el-GR" smtClean="0"/>
              <a:t>13</a:t>
            </a:fld>
            <a:endParaRPr lang="el-GR"/>
          </a:p>
        </p:txBody>
      </p:sp>
      <p:pic>
        <p:nvPicPr>
          <p:cNvPr id="5" name="Εικόνα 4"/>
          <p:cNvPicPr>
            <a:picLocks noChangeAspect="1"/>
          </p:cNvPicPr>
          <p:nvPr/>
        </p:nvPicPr>
        <p:blipFill>
          <a:blip r:embed="rId2"/>
          <a:stretch>
            <a:fillRect/>
          </a:stretch>
        </p:blipFill>
        <p:spPr>
          <a:xfrm>
            <a:off x="1755982" y="68397"/>
            <a:ext cx="9111436" cy="6789603"/>
          </a:xfrm>
          <a:prstGeom prst="rect">
            <a:avLst/>
          </a:prstGeom>
        </p:spPr>
      </p:pic>
    </p:spTree>
    <p:extLst>
      <p:ext uri="{BB962C8B-B14F-4D97-AF65-F5344CB8AC3E}">
        <p14:creationId xmlns:p14="http://schemas.microsoft.com/office/powerpoint/2010/main" val="355830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C535143-AEE1-4E01-B0C9-C5A6B5820848}" type="slidenum">
              <a:rPr lang="el-GR" smtClean="0"/>
              <a:t>14</a:t>
            </a:fld>
            <a:endParaRPr lang="el-GR"/>
          </a:p>
        </p:txBody>
      </p:sp>
      <p:pic>
        <p:nvPicPr>
          <p:cNvPr id="5" name="Εικόνα 4"/>
          <p:cNvPicPr>
            <a:picLocks noChangeAspect="1"/>
          </p:cNvPicPr>
          <p:nvPr/>
        </p:nvPicPr>
        <p:blipFill>
          <a:blip r:embed="rId2"/>
          <a:stretch>
            <a:fillRect/>
          </a:stretch>
        </p:blipFill>
        <p:spPr>
          <a:xfrm>
            <a:off x="1361872" y="-1"/>
            <a:ext cx="8620328" cy="6343677"/>
          </a:xfrm>
          <a:prstGeom prst="rect">
            <a:avLst/>
          </a:prstGeom>
        </p:spPr>
      </p:pic>
      <p:pic>
        <p:nvPicPr>
          <p:cNvPr id="6" name="Εικόνα 5"/>
          <p:cNvPicPr>
            <a:picLocks noChangeAspect="1"/>
          </p:cNvPicPr>
          <p:nvPr/>
        </p:nvPicPr>
        <p:blipFill>
          <a:blip r:embed="rId3"/>
          <a:stretch>
            <a:fillRect/>
          </a:stretch>
        </p:blipFill>
        <p:spPr>
          <a:xfrm>
            <a:off x="1361872" y="6291262"/>
            <a:ext cx="7248728" cy="495300"/>
          </a:xfrm>
          <a:prstGeom prst="rect">
            <a:avLst/>
          </a:prstGeom>
        </p:spPr>
      </p:pic>
    </p:spTree>
    <p:extLst>
      <p:ext uri="{BB962C8B-B14F-4D97-AF65-F5344CB8AC3E}">
        <p14:creationId xmlns:p14="http://schemas.microsoft.com/office/powerpoint/2010/main" val="128031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C535143-AEE1-4E01-B0C9-C5A6B5820848}" type="slidenum">
              <a:rPr lang="el-GR" smtClean="0"/>
              <a:t>15</a:t>
            </a:fld>
            <a:endParaRPr lang="el-GR"/>
          </a:p>
        </p:txBody>
      </p:sp>
      <p:pic>
        <p:nvPicPr>
          <p:cNvPr id="5" name="Εικόνα 4"/>
          <p:cNvPicPr>
            <a:picLocks noChangeAspect="1"/>
          </p:cNvPicPr>
          <p:nvPr/>
        </p:nvPicPr>
        <p:blipFill>
          <a:blip r:embed="rId2"/>
          <a:stretch>
            <a:fillRect/>
          </a:stretch>
        </p:blipFill>
        <p:spPr>
          <a:xfrm>
            <a:off x="1361342" y="92210"/>
            <a:ext cx="10325022" cy="6629265"/>
          </a:xfrm>
          <a:prstGeom prst="rect">
            <a:avLst/>
          </a:prstGeom>
        </p:spPr>
      </p:pic>
    </p:spTree>
    <p:extLst>
      <p:ext uri="{BB962C8B-B14F-4D97-AF65-F5344CB8AC3E}">
        <p14:creationId xmlns:p14="http://schemas.microsoft.com/office/powerpoint/2010/main" val="282807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C535143-AEE1-4E01-B0C9-C5A6B5820848}" type="slidenum">
              <a:rPr lang="el-GR" smtClean="0"/>
              <a:t>16</a:t>
            </a:fld>
            <a:endParaRPr lang="el-GR"/>
          </a:p>
        </p:txBody>
      </p:sp>
      <p:pic>
        <p:nvPicPr>
          <p:cNvPr id="5" name="Εικόνα 4"/>
          <p:cNvPicPr>
            <a:picLocks noChangeAspect="1"/>
          </p:cNvPicPr>
          <p:nvPr/>
        </p:nvPicPr>
        <p:blipFill>
          <a:blip r:embed="rId2"/>
          <a:stretch>
            <a:fillRect/>
          </a:stretch>
        </p:blipFill>
        <p:spPr>
          <a:xfrm>
            <a:off x="2204662" y="42862"/>
            <a:ext cx="8493940" cy="6815138"/>
          </a:xfrm>
          <a:prstGeom prst="rect">
            <a:avLst/>
          </a:prstGeom>
        </p:spPr>
      </p:pic>
    </p:spTree>
    <p:extLst>
      <p:ext uri="{BB962C8B-B14F-4D97-AF65-F5344CB8AC3E}">
        <p14:creationId xmlns:p14="http://schemas.microsoft.com/office/powerpoint/2010/main" val="202263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42026" y="794493"/>
            <a:ext cx="11344072" cy="5071286"/>
          </a:xfrm>
        </p:spPr>
        <p:txBody>
          <a:bodyPr>
            <a:normAutofit/>
          </a:bodyPr>
          <a:lstStyle/>
          <a:p>
            <a:pPr algn="just"/>
            <a:r>
              <a:rPr lang="el-GR" dirty="0">
                <a:latin typeface="Times New Roman" panose="02020603050405020304" pitchFamily="18" charset="0"/>
                <a:cs typeface="Times New Roman" panose="02020603050405020304" pitchFamily="18" charset="0"/>
              </a:rPr>
              <a:t>Στο αριστερό μέρος κάτω από εκεί που λέει </a:t>
            </a:r>
            <a:r>
              <a:rPr lang="el-GR" dirty="0" err="1">
                <a:latin typeface="Times New Roman" panose="02020603050405020304" pitchFamily="18" charset="0"/>
                <a:cs typeface="Times New Roman" panose="02020603050405020304" pitchFamily="18" charset="0"/>
              </a:rPr>
              <a:t>Local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site</a:t>
            </a:r>
            <a:r>
              <a:rPr lang="el-GR" dirty="0">
                <a:latin typeface="Times New Roman" panose="02020603050405020304" pitchFamily="18" charset="0"/>
                <a:cs typeface="Times New Roman" panose="02020603050405020304" pitchFamily="18" charset="0"/>
              </a:rPr>
              <a:t> εμφανίζονται τα αρχεία που βρίσκονται στο δίσκο του υπολογιστή σας και στο δεξί μέρος κάτω από εκεί που λέει </a:t>
            </a:r>
            <a:r>
              <a:rPr lang="el-GR" dirty="0" err="1">
                <a:latin typeface="Times New Roman" panose="02020603050405020304" pitchFamily="18" charset="0"/>
                <a:cs typeface="Times New Roman" panose="02020603050405020304" pitchFamily="18" charset="0"/>
              </a:rPr>
              <a:t>Remote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site</a:t>
            </a:r>
            <a:r>
              <a:rPr lang="el-GR" dirty="0">
                <a:latin typeface="Times New Roman" panose="02020603050405020304" pitchFamily="18" charset="0"/>
                <a:cs typeface="Times New Roman" panose="02020603050405020304" pitchFamily="18" charset="0"/>
              </a:rPr>
              <a:t> εμφανίζονται τα αρχεία που βρίσκονται στον Server</a:t>
            </a:r>
            <a:r>
              <a:rPr lang="el-GR" dirty="0" smtClean="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Οπότε για να ανεβάσετε τα αρχεία σας θα πρέπει στο αριστερό παράθυρο να βλέπετε τα αρχεία της ιστοσελίδας σας που βρίσκονται στον υπολογιστή σας και στο δεξί παράθυρο θα πρέπει κάνοντας διπλό κλικ να μεταβείτε στον φάκελο cretaforce.gr(όπου cretaforce.gr το δικό σας </a:t>
            </a:r>
            <a:r>
              <a:rPr lang="el-GR" dirty="0" err="1">
                <a:latin typeface="Times New Roman" panose="02020603050405020304" pitchFamily="18" charset="0"/>
                <a:cs typeface="Times New Roman" panose="02020603050405020304" pitchFamily="18" charset="0"/>
              </a:rPr>
              <a:t>domain</a:t>
            </a:r>
            <a:r>
              <a:rPr lang="el-GR" dirty="0">
                <a:latin typeface="Times New Roman" panose="02020603050405020304" pitchFamily="18" charset="0"/>
                <a:cs typeface="Times New Roman" panose="02020603050405020304" pitchFamily="18" charset="0"/>
              </a:rPr>
              <a:t>) και στη συνέχεια στο φάκελο www.</a:t>
            </a:r>
          </a:p>
          <a:p>
            <a:pPr algn="just"/>
            <a:r>
              <a:rPr lang="el-GR" dirty="0">
                <a:latin typeface="Times New Roman" panose="02020603050405020304" pitchFamily="18" charset="0"/>
                <a:cs typeface="Times New Roman" panose="02020603050405020304" pitchFamily="18" charset="0"/>
              </a:rPr>
              <a:t>Τέλος επιλέγετε τα αρχεία που θέλετε να ανεβάσετε στο αριστερό παράθυρο και τα κάνετε μεταφορά και απόθεση (</a:t>
            </a:r>
            <a:r>
              <a:rPr lang="el-GR" dirty="0" err="1">
                <a:latin typeface="Times New Roman" panose="02020603050405020304" pitchFamily="18" charset="0"/>
                <a:cs typeface="Times New Roman" panose="02020603050405020304" pitchFamily="18" charset="0"/>
              </a:rPr>
              <a:t>drag</a:t>
            </a:r>
            <a:r>
              <a:rPr lang="el-GR" dirty="0">
                <a:latin typeface="Times New Roman" panose="02020603050405020304" pitchFamily="18" charset="0"/>
                <a:cs typeface="Times New Roman" panose="02020603050405020304" pitchFamily="18" charset="0"/>
              </a:rPr>
              <a:t> and </a:t>
            </a:r>
            <a:r>
              <a:rPr lang="el-GR" dirty="0" err="1">
                <a:latin typeface="Times New Roman" panose="02020603050405020304" pitchFamily="18" charset="0"/>
                <a:cs typeface="Times New Roman" panose="02020603050405020304" pitchFamily="18" charset="0"/>
              </a:rPr>
              <a:t>drop</a:t>
            </a:r>
            <a:r>
              <a:rPr lang="el-GR" dirty="0">
                <a:latin typeface="Times New Roman" panose="02020603050405020304" pitchFamily="18" charset="0"/>
                <a:cs typeface="Times New Roman" panose="02020603050405020304" pitchFamily="18" charset="0"/>
              </a:rPr>
              <a:t>) στο δεξί παράθυρο.</a:t>
            </a:r>
          </a:p>
          <a:p>
            <a:endParaRPr lang="el-GR" dirty="0"/>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17</a:t>
            </a:fld>
            <a:endParaRPr lang="el-GR"/>
          </a:p>
        </p:txBody>
      </p:sp>
    </p:spTree>
    <p:extLst>
      <p:ext uri="{BB962C8B-B14F-4D97-AF65-F5344CB8AC3E}">
        <p14:creationId xmlns:p14="http://schemas.microsoft.com/office/powerpoint/2010/main" val="160961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1040" y="154813"/>
            <a:ext cx="10515600" cy="1325563"/>
          </a:xfrm>
        </p:spPr>
        <p:txBody>
          <a:bodyPr/>
          <a:lstStyle/>
          <a:p>
            <a:pPr algn="ctr"/>
            <a:r>
              <a:rPr lang="en-US" b="1" dirty="0" err="1" smtClean="0">
                <a:latin typeface="Times New Roman" panose="02020603050405020304" pitchFamily="18" charset="0"/>
                <a:cs typeface="Times New Roman" panose="02020603050405020304" pitchFamily="18" charset="0"/>
              </a:rPr>
              <a:t>Filezilla</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338328" y="1597025"/>
            <a:ext cx="11704320" cy="4351338"/>
          </a:xfrm>
        </p:spPr>
        <p:txBody>
          <a:bodyPr/>
          <a:lstStyle/>
          <a:p>
            <a:pPr algn="just"/>
            <a:r>
              <a:rPr lang="el-GR" dirty="0">
                <a:latin typeface="Times New Roman" panose="02020603050405020304" pitchFamily="18" charset="0"/>
                <a:cs typeface="Times New Roman" panose="02020603050405020304" pitchFamily="18" charset="0"/>
              </a:rPr>
              <a:t>Το </a:t>
            </a:r>
            <a:r>
              <a:rPr lang="el-GR" dirty="0" err="1">
                <a:latin typeface="Times New Roman" panose="02020603050405020304" pitchFamily="18" charset="0"/>
                <a:cs typeface="Times New Roman" panose="02020603050405020304" pitchFamily="18" charset="0"/>
              </a:rPr>
              <a:t>Filezilla</a:t>
            </a:r>
            <a:r>
              <a:rPr lang="el-GR" dirty="0">
                <a:latin typeface="Times New Roman" panose="02020603050405020304" pitchFamily="18" charset="0"/>
                <a:cs typeface="Times New Roman" panose="02020603050405020304" pitchFamily="18" charset="0"/>
              </a:rPr>
              <a:t> είναι ένα πρόγραμμα με το οποίο μπορείτε να διαχειριστείτε αρχεία μέσω του πρωτοκόλλου FTP. Με την βοήθειά του μπορείτε να συνδεθείτε σε κάποιον FTP </a:t>
            </a:r>
            <a:r>
              <a:rPr lang="el-GR" dirty="0" err="1">
                <a:latin typeface="Times New Roman" panose="02020603050405020304" pitchFamily="18" charset="0"/>
                <a:cs typeface="Times New Roman" panose="02020603050405020304" pitchFamily="18" charset="0"/>
              </a:rPr>
              <a:t>server</a:t>
            </a:r>
            <a:r>
              <a:rPr lang="el-GR" dirty="0">
                <a:latin typeface="Times New Roman" panose="02020603050405020304" pitchFamily="18" charset="0"/>
                <a:cs typeface="Times New Roman" panose="02020603050405020304" pitchFamily="18" charset="0"/>
              </a:rPr>
              <a:t> και να εκτελέσετε μεταφορές αρχείων από και προς τον υπολογιστή σας</a:t>
            </a:r>
            <a:r>
              <a:rPr lang="el-GR" dirty="0" smtClean="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Είναι ένας από τους πιο δημοφιλείς FTP </a:t>
            </a:r>
            <a:r>
              <a:rPr lang="el-GR" dirty="0" err="1">
                <a:latin typeface="Times New Roman" panose="02020603050405020304" pitchFamily="18" charset="0"/>
                <a:cs typeface="Times New Roman" panose="02020603050405020304" pitchFamily="18" charset="0"/>
              </a:rPr>
              <a:t>clients</a:t>
            </a:r>
            <a:r>
              <a:rPr lang="el-GR" dirty="0">
                <a:latin typeface="Times New Roman" panose="02020603050405020304" pitchFamily="18" charset="0"/>
                <a:cs typeface="Times New Roman" panose="02020603050405020304" pitchFamily="18" charset="0"/>
              </a:rPr>
              <a:t>, με εκδόσεις για Windows, </a:t>
            </a:r>
            <a:r>
              <a:rPr lang="el-GR" dirty="0" err="1">
                <a:latin typeface="Times New Roman" panose="02020603050405020304" pitchFamily="18" charset="0"/>
                <a:cs typeface="Times New Roman" panose="02020603050405020304" pitchFamily="18" charset="0"/>
              </a:rPr>
              <a:t>Mac</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Linux</a:t>
            </a:r>
            <a:r>
              <a:rPr lang="el-GR" dirty="0">
                <a:latin typeface="Times New Roman" panose="02020603050405020304" pitchFamily="18" charset="0"/>
                <a:cs typeface="Times New Roman" panose="02020603050405020304" pitchFamily="18" charset="0"/>
              </a:rPr>
              <a:t>.</a:t>
            </a:r>
          </a:p>
        </p:txBody>
      </p:sp>
      <p:pic>
        <p:nvPicPr>
          <p:cNvPr id="2052" name="Picture 4" descr="How To Use FileZilla Like a Pro (and Resolve Errors T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496" y="3868483"/>
            <a:ext cx="5705983" cy="2852992"/>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fld id="{4C535143-AEE1-4E01-B0C9-C5A6B5820848}" type="slidenum">
              <a:rPr lang="el-GR" smtClean="0"/>
              <a:t>2</a:t>
            </a:fld>
            <a:endParaRPr lang="el-GR"/>
          </a:p>
        </p:txBody>
      </p:sp>
    </p:spTree>
    <p:extLst>
      <p:ext uri="{BB962C8B-B14F-4D97-AF65-F5344CB8AC3E}">
        <p14:creationId xmlns:p14="http://schemas.microsoft.com/office/powerpoint/2010/main" val="355708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2168" y="947801"/>
            <a:ext cx="10515600" cy="4351338"/>
          </a:xfrm>
        </p:spPr>
        <p:txBody>
          <a:bodyPr/>
          <a:lstStyle/>
          <a:p>
            <a:pPr algn="just"/>
            <a:r>
              <a:rPr lang="el-GR" dirty="0">
                <a:latin typeface="Times New Roman" panose="02020603050405020304" pitchFamily="18" charset="0"/>
                <a:cs typeface="Times New Roman" panose="02020603050405020304" pitchFamily="18" charset="0"/>
              </a:rPr>
              <a:t>Αυτό που όμως πιθανώς να μην γνωρίζατε είναι πως η </a:t>
            </a:r>
            <a:r>
              <a:rPr lang="el-GR" dirty="0" err="1">
                <a:latin typeface="Times New Roman" panose="02020603050405020304" pitchFamily="18" charset="0"/>
                <a:cs typeface="Times New Roman" panose="02020603050405020304" pitchFamily="18" charset="0"/>
              </a:rPr>
              <a:t>FileZilla</a:t>
            </a:r>
            <a:r>
              <a:rPr lang="el-GR" dirty="0">
                <a:latin typeface="Times New Roman" panose="02020603050405020304" pitchFamily="18" charset="0"/>
                <a:cs typeface="Times New Roman" panose="02020603050405020304" pitchFamily="18" charset="0"/>
              </a:rPr>
              <a:t> έχει δημιουργήσει και μια δωρεάν έκδοση </a:t>
            </a:r>
            <a:r>
              <a:rPr lang="el-GR" dirty="0" err="1">
                <a:latin typeface="Times New Roman" panose="02020603050405020304" pitchFamily="18" charset="0"/>
                <a:cs typeface="Times New Roman" panose="02020603050405020304" pitchFamily="18" charset="0"/>
              </a:rPr>
              <a:t>server</a:t>
            </a:r>
            <a:r>
              <a:rPr lang="el-GR" dirty="0">
                <a:latin typeface="Times New Roman" panose="02020603050405020304" pitchFamily="18" charset="0"/>
                <a:cs typeface="Times New Roman" panose="02020603050405020304" pitchFamily="18" charset="0"/>
              </a:rPr>
              <a:t>, με σκοπό τη δημιουργία FTP Server σε οικιακό επίπεδο.</a:t>
            </a:r>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3</a:t>
            </a:fld>
            <a:endParaRPr lang="el-GR"/>
          </a:p>
        </p:txBody>
      </p:sp>
      <p:pic>
        <p:nvPicPr>
          <p:cNvPr id="5" name="Εικόνα 4"/>
          <p:cNvPicPr>
            <a:picLocks noChangeAspect="1"/>
          </p:cNvPicPr>
          <p:nvPr/>
        </p:nvPicPr>
        <p:blipFill>
          <a:blip r:embed="rId2"/>
          <a:stretch>
            <a:fillRect/>
          </a:stretch>
        </p:blipFill>
        <p:spPr>
          <a:xfrm>
            <a:off x="1202260" y="2579142"/>
            <a:ext cx="9618211" cy="3403367"/>
          </a:xfrm>
          <a:prstGeom prst="rect">
            <a:avLst/>
          </a:prstGeom>
        </p:spPr>
      </p:pic>
    </p:spTree>
    <p:extLst>
      <p:ext uri="{BB962C8B-B14F-4D97-AF65-F5344CB8AC3E}">
        <p14:creationId xmlns:p14="http://schemas.microsoft.com/office/powerpoint/2010/main" val="40678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01437"/>
            <a:ext cx="10515600" cy="1325563"/>
          </a:xfrm>
        </p:spPr>
        <p:txBody>
          <a:bodyPr/>
          <a:lstStyle/>
          <a:p>
            <a:pPr algn="ctr"/>
            <a:r>
              <a:rPr lang="el-GR" b="1" dirty="0" smtClean="0">
                <a:latin typeface="Times New Roman" panose="02020603050405020304" pitchFamily="18" charset="0"/>
                <a:cs typeface="Times New Roman" panose="02020603050405020304" pitchFamily="18" charset="0"/>
              </a:rPr>
              <a:t>Περιβάλλον Εργασίας</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493776" y="1766006"/>
            <a:ext cx="6455791" cy="4351338"/>
          </a:xfrm>
        </p:spPr>
        <p:txBody>
          <a:bodyPr>
            <a:normAutofit lnSpcReduction="10000"/>
          </a:bodyPr>
          <a:lstStyle/>
          <a:p>
            <a:pPr algn="just"/>
            <a:r>
              <a:rPr lang="el-GR" dirty="0">
                <a:latin typeface="Times New Roman" panose="02020603050405020304" pitchFamily="18" charset="0"/>
                <a:cs typeface="Times New Roman" panose="02020603050405020304" pitchFamily="18" charset="0"/>
              </a:rPr>
              <a:t>Διαθέτει ένα εύχρηστο περιβάλλον, κλασικό για την κατηγορία του. Το κύριο μέρος του καταλαμβάνεται από δύο παράθυρα εκ των οποίων στο ένα εμφανίζονται τα αρχεία του υπολογιστή σας και στο άλλο τα αρχεία του FTP </a:t>
            </a:r>
            <a:r>
              <a:rPr lang="el-GR" dirty="0" err="1">
                <a:latin typeface="Times New Roman" panose="02020603050405020304" pitchFamily="18" charset="0"/>
                <a:cs typeface="Times New Roman" panose="02020603050405020304" pitchFamily="18" charset="0"/>
              </a:rPr>
              <a:t>server</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Στο κάτω μέρος του υπάρχουν καρτέλες στις οποίες μπορείτε να παρακολουθείτε την κατάσταση των μεταφορών των αρχείων που πραγματοποιούνται.</a:t>
            </a:r>
          </a:p>
          <a:p>
            <a:endParaRPr lang="el-GR" dirty="0"/>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4</a:t>
            </a:fld>
            <a:endParaRPr lang="el-GR"/>
          </a:p>
        </p:txBody>
      </p:sp>
      <p:pic>
        <p:nvPicPr>
          <p:cNvPr id="3074" name="Picture 2" descr="FileZilla - The free FTP 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5719" y="2659117"/>
            <a:ext cx="2916809" cy="194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52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0"/>
            <a:ext cx="10515600" cy="1325563"/>
          </a:xfrm>
        </p:spPr>
        <p:txBody>
          <a:bodyPr/>
          <a:lstStyle/>
          <a:p>
            <a:pPr algn="ctr"/>
            <a:r>
              <a:rPr lang="el-GR" b="1" dirty="0" smtClean="0">
                <a:latin typeface="Times New Roman" panose="02020603050405020304" pitchFamily="18" charset="0"/>
                <a:cs typeface="Times New Roman" panose="02020603050405020304" pitchFamily="18" charset="0"/>
              </a:rPr>
              <a:t>Χαρακτηριστικά και Λειτουργίες</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82880" y="1825625"/>
            <a:ext cx="11512296" cy="4895850"/>
          </a:xfrm>
        </p:spPr>
        <p:txBody>
          <a:bodyPr>
            <a:normAutofit fontScale="85000" lnSpcReduction="20000"/>
          </a:bodyPr>
          <a:lstStyle/>
          <a:p>
            <a:pPr algn="just"/>
            <a:r>
              <a:rPr lang="el-GR" dirty="0">
                <a:latin typeface="Times New Roman" panose="02020603050405020304" pitchFamily="18" charset="0"/>
                <a:cs typeface="Times New Roman" panose="02020603050405020304" pitchFamily="18" charset="0"/>
              </a:rPr>
              <a:t>Υποστηρίζει μεταφορές αρχείων μέσω της λειτουργίας </a:t>
            </a:r>
            <a:r>
              <a:rPr lang="el-GR" dirty="0" err="1">
                <a:latin typeface="Times New Roman" panose="02020603050405020304" pitchFamily="18" charset="0"/>
                <a:cs typeface="Times New Roman" panose="02020603050405020304" pitchFamily="18" charset="0"/>
              </a:rPr>
              <a:t>drag</a:t>
            </a:r>
            <a:r>
              <a:rPr lang="el-GR" dirty="0">
                <a:latin typeface="Times New Roman" panose="02020603050405020304" pitchFamily="18" charset="0"/>
                <a:cs typeface="Times New Roman" panose="02020603050405020304" pitchFamily="18" charset="0"/>
              </a:rPr>
              <a:t> n </a:t>
            </a:r>
            <a:r>
              <a:rPr lang="el-GR" dirty="0" err="1">
                <a:latin typeface="Times New Roman" panose="02020603050405020304" pitchFamily="18" charset="0"/>
                <a:cs typeface="Times New Roman" panose="02020603050405020304" pitchFamily="18" charset="0"/>
              </a:rPr>
              <a:t>drop</a:t>
            </a:r>
            <a:r>
              <a:rPr lang="el-GR" dirty="0">
                <a:latin typeface="Times New Roman" panose="02020603050405020304" pitchFamily="18" charset="0"/>
                <a:cs typeface="Times New Roman" panose="02020603050405020304" pitchFamily="18" charset="0"/>
              </a:rPr>
              <a:t>, το οποίο σημαίνει ότι μπορείτε να σύρετε αρχεία από το ένα παράθυρο και να τα αφήσετε στο άλλο.</a:t>
            </a:r>
          </a:p>
          <a:p>
            <a:pPr algn="just"/>
            <a:r>
              <a:rPr lang="el-GR" dirty="0">
                <a:latin typeface="Times New Roman" panose="02020603050405020304" pitchFamily="18" charset="0"/>
                <a:cs typeface="Times New Roman" panose="02020603050405020304" pitchFamily="18" charset="0"/>
              </a:rPr>
              <a:t>Έχετε την δυνατότητα να εκτελέσετε όλες τις συνηθισμένες ενέργειες όπως μετονομασία, διαγραφή καθώς και να ορίσετε τα δικαιώματα των χρηστών πάνω στα διάφορα αρχεία. Επίσης</a:t>
            </a:r>
            <a:r>
              <a:rPr lang="el-GR" dirty="0" smtClean="0">
                <a:latin typeface="Times New Roman" panose="02020603050405020304" pitchFamily="18" charset="0"/>
                <a:cs typeface="Times New Roman" panose="02020603050405020304" pitchFamily="18" charset="0"/>
              </a:rPr>
              <a:t>, μπορείτε </a:t>
            </a:r>
            <a:r>
              <a:rPr lang="el-GR" dirty="0">
                <a:latin typeface="Times New Roman" panose="02020603050405020304" pitchFamily="18" charset="0"/>
                <a:cs typeface="Times New Roman" panose="02020603050405020304" pitchFamily="18" charset="0"/>
              </a:rPr>
              <a:t>να ελέγχετε και να ρυθμίζετε τις μεταφορές των αρχείων κάνοντας παύση και συνεχίζοντάς τες αργότερα (</a:t>
            </a:r>
            <a:r>
              <a:rPr lang="el-GR" dirty="0" err="1">
                <a:latin typeface="Times New Roman" panose="02020603050405020304" pitchFamily="18" charset="0"/>
                <a:cs typeface="Times New Roman" panose="02020603050405020304" pitchFamily="18" charset="0"/>
              </a:rPr>
              <a:t>pause</a:t>
            </a:r>
            <a:r>
              <a:rPr lang="el-GR" dirty="0">
                <a:latin typeface="Times New Roman" panose="02020603050405020304" pitchFamily="18" charset="0"/>
                <a:cs typeface="Times New Roman" panose="02020603050405020304" pitchFamily="18" charset="0"/>
              </a:rPr>
              <a:t> and </a:t>
            </a:r>
            <a:r>
              <a:rPr lang="el-GR" dirty="0" err="1">
                <a:latin typeface="Times New Roman" panose="02020603050405020304" pitchFamily="18" charset="0"/>
                <a:cs typeface="Times New Roman" panose="02020603050405020304" pitchFamily="18" charset="0"/>
              </a:rPr>
              <a:t>resume</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Μία άλλη δυνατότητα που θα φανεί χρήσιμη είναι η συγχρονισμένη περιήγηση στους φακέλους. Επιπλέον, το πρόγραμμα μπορεί να συγκρίνει τα περιεχόμενά τους και να σας </a:t>
            </a:r>
            <a:r>
              <a:rPr lang="el-GR" dirty="0" err="1">
                <a:latin typeface="Times New Roman" panose="02020603050405020304" pitchFamily="18" charset="0"/>
                <a:cs typeface="Times New Roman" panose="02020603050405020304" pitchFamily="18" charset="0"/>
              </a:rPr>
              <a:t>επισημαίενι</a:t>
            </a:r>
            <a:r>
              <a:rPr lang="el-GR" dirty="0">
                <a:latin typeface="Times New Roman" panose="02020603050405020304" pitchFamily="18" charset="0"/>
                <a:cs typeface="Times New Roman" panose="02020603050405020304" pitchFamily="18" charset="0"/>
              </a:rPr>
              <a:t> τις διαφορές τους.</a:t>
            </a:r>
          </a:p>
          <a:p>
            <a:pPr algn="just"/>
            <a:r>
              <a:rPr lang="el-GR" dirty="0">
                <a:latin typeface="Times New Roman" panose="02020603050405020304" pitchFamily="18" charset="0"/>
                <a:cs typeface="Times New Roman" panose="02020603050405020304" pitchFamily="18" charset="0"/>
              </a:rPr>
              <a:t>Ένα από τα πιο χρήσιμα χαρακτηριστικά, είναι και η δυνατότητα για την οργάνωση και την διαχείριση των </a:t>
            </a:r>
            <a:r>
              <a:rPr lang="el-GR" dirty="0" err="1">
                <a:latin typeface="Times New Roman" panose="02020603050405020304" pitchFamily="18" charset="0"/>
                <a:cs typeface="Times New Roman" panose="02020603050405020304" pitchFamily="18" charset="0"/>
              </a:rPr>
              <a:t>ftp</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servers</a:t>
            </a:r>
            <a:r>
              <a:rPr lang="el-GR" dirty="0">
                <a:latin typeface="Times New Roman" panose="02020603050405020304" pitchFamily="18" charset="0"/>
                <a:cs typeface="Times New Roman" panose="02020603050405020304" pitchFamily="18" charset="0"/>
              </a:rPr>
              <a:t> που χρησιμοποιείτε συχνά, μέσω του </a:t>
            </a:r>
            <a:r>
              <a:rPr lang="el-GR" dirty="0" err="1">
                <a:latin typeface="Times New Roman" panose="02020603050405020304" pitchFamily="18" charset="0"/>
                <a:cs typeface="Times New Roman" panose="02020603050405020304" pitchFamily="18" charset="0"/>
              </a:rPr>
              <a:t>Site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Manager</a:t>
            </a:r>
            <a:r>
              <a:rPr lang="el-GR"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Προσφέρει υποστήριξη για τα </a:t>
            </a:r>
            <a:r>
              <a:rPr lang="el-GR" dirty="0" err="1">
                <a:latin typeface="Times New Roman" panose="02020603050405020304" pitchFamily="18" charset="0"/>
                <a:cs typeface="Times New Roman" panose="02020603050405020304" pitchFamily="18" charset="0"/>
              </a:rPr>
              <a:t>πρωτόκολα</a:t>
            </a:r>
            <a:r>
              <a:rPr lang="el-GR" dirty="0">
                <a:latin typeface="Times New Roman" panose="02020603050405020304" pitchFamily="18" charset="0"/>
                <a:cs typeface="Times New Roman" panose="02020603050405020304" pitchFamily="18" charset="0"/>
              </a:rPr>
              <a:t> FTP, FTP </a:t>
            </a:r>
            <a:r>
              <a:rPr lang="el-GR" dirty="0" err="1">
                <a:latin typeface="Times New Roman" panose="02020603050405020304" pitchFamily="18" charset="0"/>
                <a:cs typeface="Times New Roman" panose="02020603050405020304" pitchFamily="18" charset="0"/>
              </a:rPr>
              <a:t>over</a:t>
            </a:r>
            <a:r>
              <a:rPr lang="el-GR" dirty="0">
                <a:latin typeface="Times New Roman" panose="02020603050405020304" pitchFamily="18" charset="0"/>
                <a:cs typeface="Times New Roman" panose="02020603050405020304" pitchFamily="18" charset="0"/>
              </a:rPr>
              <a:t> SSL/TLS (FTPS) and SSH </a:t>
            </a:r>
            <a:r>
              <a:rPr lang="el-GR" dirty="0" err="1">
                <a:latin typeface="Times New Roman" panose="02020603050405020304" pitchFamily="18" charset="0"/>
                <a:cs typeface="Times New Roman" panose="02020603050405020304" pitchFamily="18" charset="0"/>
              </a:rPr>
              <a:t>File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Transfer</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Protocol</a:t>
            </a:r>
            <a:r>
              <a:rPr lang="el-GR" dirty="0">
                <a:latin typeface="Times New Roman" panose="02020603050405020304" pitchFamily="18" charset="0"/>
                <a:cs typeface="Times New Roman" panose="02020603050405020304" pitchFamily="18" charset="0"/>
              </a:rPr>
              <a:t> (SFTP), καθώς και το IPv6.</a:t>
            </a:r>
          </a:p>
          <a:p>
            <a:pPr algn="just"/>
            <a:r>
              <a:rPr lang="el-GR" dirty="0">
                <a:latin typeface="Times New Roman" panose="02020603050405020304" pitchFamily="18" charset="0"/>
                <a:cs typeface="Times New Roman" panose="02020603050405020304" pitchFamily="18" charset="0"/>
              </a:rPr>
              <a:t>Το πρόγραμμα σας προσφέρει ένα πλήθος ρυθμίσεων για να καθορίσετε τον τρόπο λειτουργίας του όπως τον τρόπο με τον οποίο θα συνδέεται στους </a:t>
            </a:r>
            <a:r>
              <a:rPr lang="el-GR" dirty="0" err="1">
                <a:latin typeface="Times New Roman" panose="02020603050405020304" pitchFamily="18" charset="0"/>
                <a:cs typeface="Times New Roman" panose="02020603050405020304" pitchFamily="18" charset="0"/>
              </a:rPr>
              <a:t>servers</a:t>
            </a:r>
            <a:r>
              <a:rPr lang="el-GR" dirty="0">
                <a:latin typeface="Times New Roman" panose="02020603050405020304" pitchFamily="18" charset="0"/>
                <a:cs typeface="Times New Roman" panose="02020603050405020304" pitchFamily="18" charset="0"/>
              </a:rPr>
              <a:t>, να ορίσετε όρια στον αριθμό των αρχείων που μεταφέρονται συγχρόνως</a:t>
            </a:r>
          </a:p>
          <a:p>
            <a:endParaRPr lang="el-GR" dirty="0"/>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5</a:t>
            </a:fld>
            <a:endParaRPr lang="el-GR"/>
          </a:p>
        </p:txBody>
      </p:sp>
    </p:spTree>
    <p:extLst>
      <p:ext uri="{BB962C8B-B14F-4D97-AF65-F5344CB8AC3E}">
        <p14:creationId xmlns:p14="http://schemas.microsoft.com/office/powerpoint/2010/main" val="409969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90805"/>
            <a:ext cx="10515600" cy="1325563"/>
          </a:xfrm>
        </p:spPr>
        <p:txBody>
          <a:bodyPr/>
          <a:lstStyle/>
          <a:p>
            <a:pPr algn="ctr"/>
            <a:r>
              <a:rPr lang="el-GR" b="1" dirty="0" smtClean="0">
                <a:latin typeface="Times New Roman" panose="02020603050405020304" pitchFamily="18" charset="0"/>
                <a:cs typeface="Times New Roman" panose="02020603050405020304" pitchFamily="18" charset="0"/>
              </a:rPr>
              <a:t>Πληροφορίες εγκατάστασης</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369651" y="1222509"/>
            <a:ext cx="11624553" cy="4748911"/>
          </a:xfrm>
        </p:spPr>
        <p:txBody>
          <a:bodyPr>
            <a:normAutofit/>
          </a:bodyPr>
          <a:lstStyle/>
          <a:p>
            <a:pPr algn="just"/>
            <a:r>
              <a:rPr lang="en-US" sz="2600" dirty="0" smtClean="0">
                <a:latin typeface="Times New Roman" panose="02020603050405020304" pitchFamily="18" charset="0"/>
                <a:cs typeface="Times New Roman" panose="02020603050405020304" pitchFamily="18" charset="0"/>
                <a:hlinkClick r:id="rId2"/>
              </a:rPr>
              <a:t>https://filezilla-project.org/download.php</a:t>
            </a:r>
            <a:endParaRPr lang="el-GR" sz="2600" dirty="0" smtClean="0">
              <a:latin typeface="Times New Roman" panose="02020603050405020304" pitchFamily="18" charset="0"/>
              <a:cs typeface="Times New Roman" panose="02020603050405020304" pitchFamily="18" charset="0"/>
            </a:endParaRPr>
          </a:p>
          <a:p>
            <a:pPr algn="just"/>
            <a:r>
              <a:rPr lang="el-GR" sz="2600" dirty="0" smtClean="0">
                <a:latin typeface="Times New Roman" panose="02020603050405020304" pitchFamily="18" charset="0"/>
                <a:cs typeface="Times New Roman" panose="02020603050405020304" pitchFamily="18" charset="0"/>
              </a:rPr>
              <a:t>Για </a:t>
            </a:r>
            <a:r>
              <a:rPr lang="el-GR" sz="2600" dirty="0">
                <a:latin typeface="Times New Roman" panose="02020603050405020304" pitchFamily="18" charset="0"/>
                <a:cs typeface="Times New Roman" panose="02020603050405020304" pitchFamily="18" charset="0"/>
              </a:rPr>
              <a:t>να εγκαταστήσετε το πρόγραμμα στον υπολογιστή σας, απλά ακολουθήστε τα βήματα του αντίστοιχου οδηγού. </a:t>
            </a:r>
            <a:r>
              <a:rPr lang="el-GR" sz="2600" dirty="0">
                <a:latin typeface="Times New Roman" panose="02020603050405020304" pitchFamily="18" charset="0"/>
                <a:cs typeface="Times New Roman" panose="02020603050405020304" pitchFamily="18" charset="0"/>
              </a:rPr>
              <a:t>Η εγκατάσταση του FTP </a:t>
            </a:r>
            <a:r>
              <a:rPr lang="el-GR" sz="2600" dirty="0" err="1">
                <a:latin typeface="Times New Roman" panose="02020603050405020304" pitchFamily="18" charset="0"/>
                <a:cs typeface="Times New Roman" panose="02020603050405020304" pitchFamily="18" charset="0"/>
              </a:rPr>
              <a:t>Client</a:t>
            </a:r>
            <a:r>
              <a:rPr lang="el-GR" sz="2600" dirty="0">
                <a:latin typeface="Times New Roman" panose="02020603050405020304" pitchFamily="18" charset="0"/>
                <a:cs typeface="Times New Roman" panose="02020603050405020304" pitchFamily="18" charset="0"/>
              </a:rPr>
              <a:t> δεν έχει καμία δυσκολία. Ουσιαστικά πατάμε “</a:t>
            </a:r>
            <a:r>
              <a:rPr lang="el-GR" sz="2600" b="1" dirty="0">
                <a:latin typeface="Times New Roman" panose="02020603050405020304" pitchFamily="18" charset="0"/>
                <a:cs typeface="Times New Roman" panose="02020603050405020304" pitchFamily="18" charset="0"/>
              </a:rPr>
              <a:t>Επόμενο</a:t>
            </a:r>
            <a:r>
              <a:rPr lang="el-GR" sz="2600" dirty="0">
                <a:latin typeface="Times New Roman" panose="02020603050405020304" pitchFamily="18" charset="0"/>
                <a:cs typeface="Times New Roman" panose="02020603050405020304" pitchFamily="18" charset="0"/>
              </a:rPr>
              <a:t>” μέχρι να ολοκληρωθεί η </a:t>
            </a:r>
            <a:r>
              <a:rPr lang="el-GR" sz="2600" b="1" dirty="0">
                <a:latin typeface="Times New Roman" panose="02020603050405020304" pitchFamily="18" charset="0"/>
                <a:cs typeface="Times New Roman" panose="02020603050405020304" pitchFamily="18" charset="0"/>
              </a:rPr>
              <a:t>εγκατάσταση</a:t>
            </a:r>
            <a:r>
              <a:rPr lang="el-GR" sz="2600" dirty="0">
                <a:latin typeface="Times New Roman" panose="02020603050405020304" pitchFamily="18" charset="0"/>
                <a:cs typeface="Times New Roman" panose="02020603050405020304" pitchFamily="18" charset="0"/>
              </a:rPr>
              <a:t>.</a:t>
            </a:r>
          </a:p>
          <a:p>
            <a:pPr lvl="0" algn="just"/>
            <a:r>
              <a:rPr kumimoji="0" lang="el-GR" sz="2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Το πρόγραμμα μπορεί να χρησιμοποιηθεί και σαν </a:t>
            </a:r>
            <a:r>
              <a:rPr kumimoji="0" lang="el-GR" sz="2600" b="0" i="0" u="none" strike="noStrike" cap="none" normalizeH="0" baseline="0" dirty="0" err="1" smtClean="0">
                <a:ln>
                  <a:noFill/>
                </a:ln>
                <a:solidFill>
                  <a:srgbClr val="303030"/>
                </a:solidFill>
                <a:effectLst/>
                <a:latin typeface="Times New Roman" panose="02020603050405020304" pitchFamily="18" charset="0"/>
                <a:cs typeface="Times New Roman" panose="02020603050405020304" pitchFamily="18" charset="0"/>
              </a:rPr>
              <a:t>portable</a:t>
            </a:r>
            <a:r>
              <a:rPr kumimoji="0" lang="el-GR" sz="2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 Για τον σκοπό αυτό κατεβάστε το αντίστοιχο αρχείο </a:t>
            </a:r>
            <a:r>
              <a:rPr kumimoji="0" lang="el-GR" sz="2600" b="0" i="0" u="none" strike="noStrike" cap="none" normalizeH="0" baseline="0" dirty="0" err="1" smtClean="0">
                <a:ln>
                  <a:noFill/>
                </a:ln>
                <a:solidFill>
                  <a:srgbClr val="303030"/>
                </a:solidFill>
                <a:effectLst/>
                <a:latin typeface="Times New Roman" panose="02020603050405020304" pitchFamily="18" charset="0"/>
                <a:cs typeface="Times New Roman" panose="02020603050405020304" pitchFamily="18" charset="0"/>
              </a:rPr>
              <a:t>zip</a:t>
            </a:r>
            <a:r>
              <a:rPr kumimoji="0" lang="el-GR" sz="2600" b="0" i="0" u="none" strike="noStrike" cap="none" normalizeH="0" baseline="0" dirty="0" smtClean="0">
                <a:ln>
                  <a:noFill/>
                </a:ln>
                <a:solidFill>
                  <a:srgbClr val="303030"/>
                </a:solidFill>
                <a:effectLst/>
                <a:latin typeface="Times New Roman" panose="02020603050405020304" pitchFamily="18" charset="0"/>
                <a:cs typeface="Times New Roman" panose="02020603050405020304" pitchFamily="18" charset="0"/>
              </a:rPr>
              <a:t>, αποσυμπιέστε το σε έναν φάκελο της επιλογής σας, ο οποίος μπορεί να είναι και σε ένα USB Flash Disk.</a:t>
            </a:r>
            <a:endParaRPr kumimoji="0" lang="el-GR" sz="2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6</a:t>
            </a:fld>
            <a:endParaRPr lang="el-GR"/>
          </a:p>
        </p:txBody>
      </p:sp>
      <p:pic>
        <p:nvPicPr>
          <p:cNvPr id="7" name="Εικόνα 6"/>
          <p:cNvPicPr>
            <a:picLocks noChangeAspect="1"/>
          </p:cNvPicPr>
          <p:nvPr/>
        </p:nvPicPr>
        <p:blipFill>
          <a:blip r:embed="rId3"/>
          <a:stretch>
            <a:fillRect/>
          </a:stretch>
        </p:blipFill>
        <p:spPr>
          <a:xfrm>
            <a:off x="974979" y="4316354"/>
            <a:ext cx="10943025" cy="2039996"/>
          </a:xfrm>
          <a:prstGeom prst="rect">
            <a:avLst/>
          </a:prstGeom>
        </p:spPr>
      </p:pic>
    </p:spTree>
    <p:extLst>
      <p:ext uri="{BB962C8B-B14F-4D97-AF65-F5344CB8AC3E}">
        <p14:creationId xmlns:p14="http://schemas.microsoft.com/office/powerpoint/2010/main" val="62974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3026" y="0"/>
            <a:ext cx="10515600" cy="1325563"/>
          </a:xfrm>
        </p:spPr>
        <p:txBody>
          <a:bodyPr/>
          <a:lstStyle/>
          <a:p>
            <a:pPr algn="ctr"/>
            <a:r>
              <a:rPr lang="el-GR" b="1" dirty="0" smtClean="0">
                <a:latin typeface="Times New Roman" panose="02020603050405020304" pitchFamily="18" charset="0"/>
                <a:cs typeface="Times New Roman" panose="02020603050405020304" pitchFamily="18" charset="0"/>
              </a:rPr>
              <a:t>Ξεκινάμε την εφαρμογή</a:t>
            </a:r>
            <a:endParaRPr lang="el-GR" b="1"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123215" y="1530384"/>
            <a:ext cx="11789923" cy="4351338"/>
          </a:xfrm>
        </p:spPr>
        <p:txBody>
          <a:bodyPr>
            <a:normAutofit fontScale="92500" lnSpcReduction="20000"/>
          </a:bodyPr>
          <a:lstStyle/>
          <a:p>
            <a:pPr marL="0" indent="0" algn="just">
              <a:buNone/>
            </a:pPr>
            <a:r>
              <a:rPr lang="el-GR" dirty="0">
                <a:latin typeface="Times New Roman" panose="02020603050405020304" pitchFamily="18" charset="0"/>
                <a:cs typeface="Times New Roman" panose="02020603050405020304" pitchFamily="18" charset="0"/>
              </a:rPr>
              <a:t>Ανοίξτε το </a:t>
            </a:r>
            <a:r>
              <a:rPr lang="el-GR" dirty="0" err="1">
                <a:latin typeface="Times New Roman" panose="02020603050405020304" pitchFamily="18" charset="0"/>
                <a:cs typeface="Times New Roman" panose="02020603050405020304" pitchFamily="18" charset="0"/>
              </a:rPr>
              <a:t>Filezilla</a:t>
            </a:r>
            <a:r>
              <a:rPr lang="el-GR" dirty="0">
                <a:latin typeface="Times New Roman" panose="02020603050405020304" pitchFamily="18" charset="0"/>
                <a:cs typeface="Times New Roman" panose="02020603050405020304" pitchFamily="18" charset="0"/>
              </a:rPr>
              <a:t> και μπορείτε να πραγματοποιήσετε γρήγορη σύνδεση σύμφωνα με τα παρακάτω βήματα.</a:t>
            </a:r>
          </a:p>
          <a:p>
            <a:pPr marL="0" indent="0" algn="just">
              <a:buNone/>
            </a:pPr>
            <a:r>
              <a:rPr lang="el-GR" dirty="0">
                <a:latin typeface="Times New Roman" panose="02020603050405020304" pitchFamily="18" charset="0"/>
                <a:cs typeface="Times New Roman" panose="02020603050405020304" pitchFamily="18" charset="0"/>
              </a:rPr>
              <a:t>Στην κορυφή θα βρείτε τα πεδία της σύνδεσης FTP, ότι θα πρέπει να συμπληρώσετε ως εξής:</a:t>
            </a:r>
          </a:p>
          <a:p>
            <a:pPr algn="just"/>
            <a:r>
              <a:rPr lang="el-GR" b="1" dirty="0">
                <a:latin typeface="Times New Roman" panose="02020603050405020304" pitchFamily="18" charset="0"/>
                <a:cs typeface="Times New Roman" panose="02020603050405020304" pitchFamily="18" charset="0"/>
              </a:rPr>
              <a:t>FTP Server </a:t>
            </a:r>
            <a:r>
              <a:rPr lang="el-GR" b="1" dirty="0" err="1">
                <a:latin typeface="Times New Roman" panose="02020603050405020304" pitchFamily="18" charset="0"/>
                <a:cs typeface="Times New Roman" panose="02020603050405020304" pitchFamily="18" charset="0"/>
              </a:rPr>
              <a:t>Name</a:t>
            </a:r>
            <a:r>
              <a:rPr lang="el-GR" b="1" dirty="0">
                <a:latin typeface="Times New Roman" panose="02020603050405020304" pitchFamily="18" charset="0"/>
                <a:cs typeface="Times New Roman" panose="02020603050405020304" pitchFamily="18" charset="0"/>
              </a:rPr>
              <a:t> (κόμβος</a:t>
            </a:r>
            <a:r>
              <a:rPr lang="el-GR" b="1"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εισάγετε το </a:t>
            </a:r>
            <a:r>
              <a:rPr lang="el-GR" dirty="0" err="1">
                <a:latin typeface="Times New Roman" panose="02020603050405020304" pitchFamily="18" charset="0"/>
                <a:cs typeface="Times New Roman" panose="02020603050405020304" pitchFamily="18" charset="0"/>
              </a:rPr>
              <a:t>domain</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name</a:t>
            </a:r>
            <a:r>
              <a:rPr lang="el-GR" dirty="0">
                <a:latin typeface="Times New Roman" panose="02020603050405020304" pitchFamily="18" charset="0"/>
                <a:cs typeface="Times New Roman" panose="02020603050405020304" pitchFamily="18" charset="0"/>
              </a:rPr>
              <a:t> σας εδώ ή το όνομα του </a:t>
            </a:r>
            <a:r>
              <a:rPr lang="el-GR" dirty="0" err="1">
                <a:latin typeface="Times New Roman" panose="02020603050405020304" pitchFamily="18" charset="0"/>
                <a:cs typeface="Times New Roman" panose="02020603050405020304" pitchFamily="18" charset="0"/>
              </a:rPr>
              <a:t>server</a:t>
            </a:r>
            <a:r>
              <a:rPr lang="el-GR" dirty="0">
                <a:latin typeface="Times New Roman" panose="02020603050405020304" pitchFamily="18" charset="0"/>
                <a:cs typeface="Times New Roman" panose="02020603050405020304" pitchFamily="18" charset="0"/>
              </a:rPr>
              <a:t> που φιλοξενεί την ιστοσελίδα </a:t>
            </a:r>
            <a:r>
              <a:rPr lang="el-GR" dirty="0" smtClean="0">
                <a:latin typeface="Times New Roman" panose="02020603050405020304" pitchFamily="18" charset="0"/>
                <a:cs typeface="Times New Roman" panose="02020603050405020304" pitchFamily="18" charset="0"/>
              </a:rPr>
              <a:t>σας</a:t>
            </a:r>
          </a:p>
          <a:p>
            <a:pPr algn="just"/>
            <a:r>
              <a:rPr lang="el-GR" b="1" dirty="0" smtClean="0">
                <a:latin typeface="Times New Roman" panose="02020603050405020304" pitchFamily="18" charset="0"/>
                <a:cs typeface="Times New Roman" panose="02020603050405020304" pitchFamily="18" charset="0"/>
              </a:rPr>
              <a:t>FTP </a:t>
            </a:r>
            <a:r>
              <a:rPr lang="el-GR" b="1" dirty="0" err="1">
                <a:latin typeface="Times New Roman" panose="02020603050405020304" pitchFamily="18" charset="0"/>
                <a:cs typeface="Times New Roman" panose="02020603050405020304" pitchFamily="18" charset="0"/>
              </a:rPr>
              <a:t>username</a:t>
            </a:r>
            <a:r>
              <a:rPr lang="el-GR" b="1" dirty="0">
                <a:latin typeface="Times New Roman" panose="02020603050405020304" pitchFamily="18" charset="0"/>
                <a:cs typeface="Times New Roman" panose="02020603050405020304" pitchFamily="18" charset="0"/>
              </a:rPr>
              <a:t> (όνομα χρήστη)</a:t>
            </a:r>
            <a:r>
              <a:rPr lang="el-GR" dirty="0">
                <a:latin typeface="Times New Roman" panose="02020603050405020304" pitchFamily="18" charset="0"/>
                <a:cs typeface="Times New Roman" panose="02020603050405020304" pitchFamily="18" charset="0"/>
              </a:rPr>
              <a:t>: είναι το </a:t>
            </a:r>
            <a:r>
              <a:rPr lang="el-GR" dirty="0" err="1">
                <a:latin typeface="Times New Roman" panose="02020603050405020304" pitchFamily="18" charset="0"/>
                <a:cs typeface="Times New Roman" panose="02020603050405020304" pitchFamily="18" charset="0"/>
              </a:rPr>
              <a:t>Panel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username</a:t>
            </a:r>
            <a:r>
              <a:rPr lang="el-GR" dirty="0">
                <a:latin typeface="Times New Roman" panose="02020603050405020304" pitchFamily="18" charset="0"/>
                <a:cs typeface="Times New Roman" panose="02020603050405020304" pitchFamily="18" charset="0"/>
              </a:rPr>
              <a:t> (το έχετε λάβει με την ενεργοποίηση του πακέτου φιλοξενίας σας</a:t>
            </a:r>
            <a:r>
              <a:rPr lang="el-GR" dirty="0" smtClean="0">
                <a:latin typeface="Times New Roman" panose="02020603050405020304" pitchFamily="18" charset="0"/>
                <a:cs typeface="Times New Roman" panose="02020603050405020304" pitchFamily="18" charset="0"/>
              </a:rPr>
              <a:t>)</a:t>
            </a:r>
          </a:p>
          <a:p>
            <a:pPr algn="just"/>
            <a:r>
              <a:rPr lang="el-GR" b="1" dirty="0" smtClean="0">
                <a:latin typeface="Times New Roman" panose="02020603050405020304" pitchFamily="18" charset="0"/>
                <a:cs typeface="Times New Roman" panose="02020603050405020304" pitchFamily="18" charset="0"/>
              </a:rPr>
              <a:t>FTP </a:t>
            </a:r>
            <a:r>
              <a:rPr lang="el-GR" b="1" dirty="0" err="1">
                <a:latin typeface="Times New Roman" panose="02020603050405020304" pitchFamily="18" charset="0"/>
                <a:cs typeface="Times New Roman" panose="02020603050405020304" pitchFamily="18" charset="0"/>
              </a:rPr>
              <a:t>password</a:t>
            </a:r>
            <a:r>
              <a:rPr lang="el-GR" b="1" dirty="0">
                <a:latin typeface="Times New Roman" panose="02020603050405020304" pitchFamily="18" charset="0"/>
                <a:cs typeface="Times New Roman" panose="02020603050405020304" pitchFamily="18" charset="0"/>
              </a:rPr>
              <a:t> (Κωδικός πρόσβασης)</a:t>
            </a:r>
            <a:r>
              <a:rPr lang="el-GR" dirty="0">
                <a:latin typeface="Times New Roman" panose="02020603050405020304" pitchFamily="18" charset="0"/>
                <a:cs typeface="Times New Roman" panose="02020603050405020304" pitchFamily="18" charset="0"/>
              </a:rPr>
              <a:t>: είναι το </a:t>
            </a:r>
            <a:r>
              <a:rPr lang="el-GR" dirty="0" err="1">
                <a:latin typeface="Times New Roman" panose="02020603050405020304" pitchFamily="18" charset="0"/>
                <a:cs typeface="Times New Roman" panose="02020603050405020304" pitchFamily="18" charset="0"/>
              </a:rPr>
              <a:t>Panel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password</a:t>
            </a:r>
            <a:r>
              <a:rPr lang="el-GR" dirty="0">
                <a:latin typeface="Times New Roman" panose="02020603050405020304" pitchFamily="18" charset="0"/>
                <a:cs typeface="Times New Roman" panose="02020603050405020304" pitchFamily="18" charset="0"/>
              </a:rPr>
              <a:t> (το έχετε λάβει με την ενεργοποίηση του πακέτου φιλοξενίας σας</a:t>
            </a:r>
            <a:r>
              <a:rPr lang="el-GR" dirty="0" smtClean="0">
                <a:latin typeface="Times New Roman" panose="02020603050405020304" pitchFamily="18" charset="0"/>
                <a:cs typeface="Times New Roman" panose="02020603050405020304" pitchFamily="18" charset="0"/>
              </a:rPr>
              <a:t>)</a:t>
            </a:r>
          </a:p>
          <a:p>
            <a:pPr algn="just"/>
            <a:r>
              <a:rPr lang="el-GR" b="1" dirty="0" err="1" smtClean="0">
                <a:latin typeface="Times New Roman" panose="02020603050405020304" pitchFamily="18" charset="0"/>
                <a:cs typeface="Times New Roman" panose="02020603050405020304" pitchFamily="18" charset="0"/>
              </a:rPr>
              <a:t>Port</a:t>
            </a:r>
            <a:r>
              <a:rPr lang="el-GR" b="1" dirty="0" smtClean="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(θύρα</a:t>
            </a:r>
            <a:r>
              <a:rPr lang="el-GR" b="1"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συνήθως είναι 21 εκτός αν αναφέρετε διαφορετική πόρτα από τον </a:t>
            </a:r>
            <a:r>
              <a:rPr lang="el-GR" dirty="0" err="1">
                <a:latin typeface="Times New Roman" panose="02020603050405020304" pitchFamily="18" charset="0"/>
                <a:cs typeface="Times New Roman" panose="02020603050405020304" pitchFamily="18" charset="0"/>
              </a:rPr>
              <a:t>πάροχο</a:t>
            </a:r>
            <a:r>
              <a:rPr lang="el-GR" dirty="0">
                <a:latin typeface="Times New Roman" panose="02020603050405020304" pitchFamily="18" charset="0"/>
                <a:cs typeface="Times New Roman" panose="02020603050405020304" pitchFamily="18" charset="0"/>
              </a:rPr>
              <a:t>.</a:t>
            </a:r>
          </a:p>
          <a:p>
            <a:endParaRPr lang="el-GR" dirty="0"/>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7</a:t>
            </a:fld>
            <a:endParaRPr lang="el-GR"/>
          </a:p>
        </p:txBody>
      </p:sp>
      <p:pic>
        <p:nvPicPr>
          <p:cNvPr id="5" name="Εικόνα 4"/>
          <p:cNvPicPr>
            <a:picLocks noChangeAspect="1"/>
          </p:cNvPicPr>
          <p:nvPr/>
        </p:nvPicPr>
        <p:blipFill>
          <a:blip r:embed="rId2"/>
          <a:stretch>
            <a:fillRect/>
          </a:stretch>
        </p:blipFill>
        <p:spPr>
          <a:xfrm>
            <a:off x="324906" y="5611151"/>
            <a:ext cx="10764626" cy="950784"/>
          </a:xfrm>
          <a:prstGeom prst="rect">
            <a:avLst/>
          </a:prstGeom>
        </p:spPr>
      </p:pic>
    </p:spTree>
    <p:extLst>
      <p:ext uri="{BB962C8B-B14F-4D97-AF65-F5344CB8AC3E}">
        <p14:creationId xmlns:p14="http://schemas.microsoft.com/office/powerpoint/2010/main" val="305170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05902" y="745855"/>
            <a:ext cx="11778574" cy="5440936"/>
          </a:xfrm>
        </p:spPr>
        <p:txBody>
          <a:bodyPr>
            <a:normAutofit/>
          </a:bodyPr>
          <a:lstStyle/>
          <a:p>
            <a:pPr algn="just"/>
            <a:r>
              <a:rPr lang="el-GR" dirty="0">
                <a:latin typeface="Times New Roman" panose="02020603050405020304" pitchFamily="18" charset="0"/>
                <a:cs typeface="Times New Roman" panose="02020603050405020304" pitchFamily="18" charset="0"/>
              </a:rPr>
              <a:t>Όταν ολοκληρώσετε την εισαγωγή των στοιχείων, συνδεθείτε στο λογαριασμό σας κάνοντας κλικ στο “</a:t>
            </a:r>
            <a:r>
              <a:rPr lang="el-GR" dirty="0" err="1">
                <a:latin typeface="Times New Roman" panose="02020603050405020304" pitchFamily="18" charset="0"/>
                <a:cs typeface="Times New Roman" panose="02020603050405020304" pitchFamily="18" charset="0"/>
              </a:rPr>
              <a:t>Quickconnect</a:t>
            </a:r>
            <a:r>
              <a:rPr lang="el-GR" dirty="0">
                <a:latin typeface="Times New Roman" panose="02020603050405020304" pitchFamily="18" charset="0"/>
                <a:cs typeface="Times New Roman" panose="02020603050405020304" pitchFamily="18" charset="0"/>
              </a:rPr>
              <a:t> (γρήγορη σύνδεση)” κουμπί του </a:t>
            </a:r>
            <a:r>
              <a:rPr lang="el-GR" dirty="0" err="1">
                <a:latin typeface="Times New Roman" panose="02020603050405020304" pitchFamily="18" charset="0"/>
                <a:cs typeface="Times New Roman" panose="02020603050405020304" pitchFamily="18" charset="0"/>
              </a:rPr>
              <a:t>FileZilla</a:t>
            </a:r>
            <a:r>
              <a:rPr lang="el-GR" dirty="0">
                <a:latin typeface="Times New Roman" panose="02020603050405020304" pitchFamily="18" charset="0"/>
                <a:cs typeface="Times New Roman" panose="02020603050405020304" pitchFamily="18" charset="0"/>
              </a:rPr>
              <a:t> στην γραμμή εργαλείων. Αφού συνδεθείτε με επιτυχία, θα δείτε μια σημείωση στην περιοχή κατάστασης στο πάνω μέρος της οθόνης σας υποδεικνύει ότι είστε συνδεδεμένοι</a:t>
            </a:r>
            <a:r>
              <a:rPr lang="el-GR" dirty="0" smtClean="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Τα αρχεία και οι φάκελοι του </a:t>
            </a:r>
            <a:r>
              <a:rPr lang="el-GR" b="1" dirty="0">
                <a:latin typeface="Times New Roman" panose="02020603050405020304" pitchFamily="18" charset="0"/>
                <a:cs typeface="Times New Roman" panose="02020603050405020304" pitchFamily="18" charset="0"/>
              </a:rPr>
              <a:t>υπολογιστή </a:t>
            </a:r>
            <a:r>
              <a:rPr lang="el-GR" dirty="0">
                <a:latin typeface="Times New Roman" panose="02020603050405020304" pitchFamily="18" charset="0"/>
                <a:cs typeface="Times New Roman" panose="02020603050405020304" pitchFamily="18" charset="0"/>
              </a:rPr>
              <a:t>σας θα εμφανιστούν στο παράθυρο “Τοπική τοποθεσία” στην αριστερή πλευρά της οθόνης σας.</a:t>
            </a: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Τα αρχεία και οι φάκελοι του </a:t>
            </a:r>
            <a:r>
              <a:rPr lang="el-GR" b="1" dirty="0">
                <a:latin typeface="Times New Roman" panose="02020603050405020304" pitchFamily="18" charset="0"/>
                <a:cs typeface="Times New Roman" panose="02020603050405020304" pitchFamily="18" charset="0"/>
              </a:rPr>
              <a:t>λογαριασμού φιλοξενίας </a:t>
            </a:r>
            <a:r>
              <a:rPr lang="el-GR" dirty="0">
                <a:latin typeface="Times New Roman" panose="02020603050405020304" pitchFamily="18" charset="0"/>
                <a:cs typeface="Times New Roman" panose="02020603050405020304" pitchFamily="18" charset="0"/>
              </a:rPr>
              <a:t>θα εμφανιστούν στο παράθυρο “Απομακρυσμένη τοποθεσία” στα δεξιά.</a:t>
            </a: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Μπορείτε να μεταφέρετε αρχεία και φακέλους μεταξύ του τοπικού υπολογιστή σας και του λογαριασμού φιλοξενίας (</a:t>
            </a:r>
            <a:r>
              <a:rPr lang="el-GR" b="1" dirty="0" err="1">
                <a:latin typeface="Times New Roman" panose="02020603050405020304" pitchFamily="18" charset="0"/>
                <a:cs typeface="Times New Roman" panose="02020603050405020304" pitchFamily="18" charset="0"/>
              </a:rPr>
              <a:t>webhosting</a:t>
            </a:r>
            <a:r>
              <a:rPr lang="el-GR" dirty="0">
                <a:latin typeface="Times New Roman" panose="02020603050405020304" pitchFamily="18" charset="0"/>
                <a:cs typeface="Times New Roman" panose="02020603050405020304" pitchFamily="18" charset="0"/>
              </a:rPr>
              <a:t>) , </a:t>
            </a:r>
            <a:r>
              <a:rPr lang="el-GR" dirty="0" err="1">
                <a:latin typeface="Times New Roman" panose="02020603050405020304" pitchFamily="18" charset="0"/>
                <a:cs typeface="Times New Roman" panose="02020603050405020304" pitchFamily="18" charset="0"/>
              </a:rPr>
              <a:t>μεταφέροντάς</a:t>
            </a:r>
            <a:r>
              <a:rPr lang="el-GR" dirty="0">
                <a:latin typeface="Times New Roman" panose="02020603050405020304" pitchFamily="18" charset="0"/>
                <a:cs typeface="Times New Roman" panose="02020603050405020304" pitchFamily="18" charset="0"/>
              </a:rPr>
              <a:t> τα από το αριστερό τμήμα του παραθύρου προς τα δεξιά (</a:t>
            </a:r>
            <a:r>
              <a:rPr lang="el-GR" dirty="0" err="1">
                <a:latin typeface="Times New Roman" panose="02020603050405020304" pitchFamily="18" charset="0"/>
                <a:cs typeface="Times New Roman" panose="02020603050405020304" pitchFamily="18" charset="0"/>
              </a:rPr>
              <a:t>drag</a:t>
            </a:r>
            <a:r>
              <a:rPr lang="el-GR" dirty="0">
                <a:latin typeface="Times New Roman" panose="02020603050405020304" pitchFamily="18" charset="0"/>
                <a:cs typeface="Times New Roman" panose="02020603050405020304" pitchFamily="18" charset="0"/>
              </a:rPr>
              <a:t> n </a:t>
            </a:r>
            <a:r>
              <a:rPr lang="el-GR" dirty="0" err="1">
                <a:latin typeface="Times New Roman" panose="02020603050405020304" pitchFamily="18" charset="0"/>
                <a:cs typeface="Times New Roman" panose="02020603050405020304" pitchFamily="18" charset="0"/>
              </a:rPr>
              <a:t>drop</a:t>
            </a:r>
            <a:r>
              <a:rPr lang="el-GR" dirty="0">
                <a:latin typeface="Times New Roman" panose="02020603050405020304" pitchFamily="18" charset="0"/>
                <a:cs typeface="Times New Roman" panose="02020603050405020304" pitchFamily="18" charset="0"/>
              </a:rPr>
              <a:t>).</a:t>
            </a:r>
          </a:p>
        </p:txBody>
      </p:sp>
      <p:sp>
        <p:nvSpPr>
          <p:cNvPr id="4" name="Θέση αριθμού διαφάνειας 3"/>
          <p:cNvSpPr>
            <a:spLocks noGrp="1"/>
          </p:cNvSpPr>
          <p:nvPr>
            <p:ph type="sldNum" sz="quarter" idx="12"/>
          </p:nvPr>
        </p:nvSpPr>
        <p:spPr/>
        <p:txBody>
          <a:bodyPr/>
          <a:lstStyle/>
          <a:p>
            <a:fld id="{4C535143-AEE1-4E01-B0C9-C5A6B5820848}" type="slidenum">
              <a:rPr lang="el-GR" smtClean="0"/>
              <a:t>8</a:t>
            </a:fld>
            <a:endParaRPr lang="el-GR"/>
          </a:p>
        </p:txBody>
      </p:sp>
    </p:spTree>
    <p:extLst>
      <p:ext uri="{BB962C8B-B14F-4D97-AF65-F5344CB8AC3E}">
        <p14:creationId xmlns:p14="http://schemas.microsoft.com/office/powerpoint/2010/main" val="409790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4C535143-AEE1-4E01-B0C9-C5A6B5820848}" type="slidenum">
              <a:rPr lang="el-GR" smtClean="0"/>
              <a:t>9</a:t>
            </a:fld>
            <a:endParaRPr lang="el-GR"/>
          </a:p>
        </p:txBody>
      </p:sp>
      <p:pic>
        <p:nvPicPr>
          <p:cNvPr id="5" name="Εικόνα 4"/>
          <p:cNvPicPr>
            <a:picLocks noChangeAspect="1"/>
          </p:cNvPicPr>
          <p:nvPr/>
        </p:nvPicPr>
        <p:blipFill>
          <a:blip r:embed="rId2"/>
          <a:stretch>
            <a:fillRect/>
          </a:stretch>
        </p:blipFill>
        <p:spPr>
          <a:xfrm>
            <a:off x="753487" y="1129413"/>
            <a:ext cx="10895698" cy="5427029"/>
          </a:xfrm>
          <a:prstGeom prst="rect">
            <a:avLst/>
          </a:prstGeom>
        </p:spPr>
      </p:pic>
      <p:sp>
        <p:nvSpPr>
          <p:cNvPr id="6" name="Ορθογώνιο 5"/>
          <p:cNvSpPr/>
          <p:nvPr/>
        </p:nvSpPr>
        <p:spPr>
          <a:xfrm>
            <a:off x="372893" y="440456"/>
            <a:ext cx="11592127" cy="369332"/>
          </a:xfrm>
          <a:prstGeom prst="rect">
            <a:avLst/>
          </a:prstGeom>
        </p:spPr>
        <p:txBody>
          <a:bodyPr wrap="square">
            <a:spAutoFit/>
          </a:bodyPr>
          <a:lstStyle/>
          <a:p>
            <a:r>
              <a:rPr lang="el-GR" b="0" i="0" dirty="0" smtClean="0">
                <a:solidFill>
                  <a:srgbClr val="333333"/>
                </a:solidFill>
                <a:effectLst/>
                <a:latin typeface="CFAsty"/>
              </a:rPr>
              <a:t>Προσθέτετε </a:t>
            </a:r>
            <a:r>
              <a:rPr lang="el-GR" b="1" i="0" dirty="0" smtClean="0">
                <a:solidFill>
                  <a:srgbClr val="333333"/>
                </a:solidFill>
                <a:effectLst/>
                <a:latin typeface="CFAsty"/>
              </a:rPr>
              <a:t>νέο </a:t>
            </a:r>
            <a:r>
              <a:rPr lang="el-GR" b="1" i="0" dirty="0" err="1" smtClean="0">
                <a:solidFill>
                  <a:srgbClr val="333333"/>
                </a:solidFill>
                <a:effectLst/>
                <a:latin typeface="CFAsty"/>
              </a:rPr>
              <a:t>site</a:t>
            </a:r>
            <a:r>
              <a:rPr lang="el-GR" b="0" i="0" dirty="0" smtClean="0">
                <a:solidFill>
                  <a:srgbClr val="333333"/>
                </a:solidFill>
                <a:effectLst/>
                <a:latin typeface="CFAsty"/>
              </a:rPr>
              <a:t> και τα στοιχεία σύνδεσης δηλώνοντας τα παρακάτω στην καρτέλα </a:t>
            </a:r>
            <a:r>
              <a:rPr lang="el-GR" b="1" i="0" dirty="0" smtClean="0">
                <a:solidFill>
                  <a:srgbClr val="333333"/>
                </a:solidFill>
                <a:effectLst/>
                <a:latin typeface="CFAsty"/>
              </a:rPr>
              <a:t>General</a:t>
            </a:r>
            <a:r>
              <a:rPr lang="el-GR" b="0" i="0" dirty="0" smtClean="0">
                <a:solidFill>
                  <a:srgbClr val="333333"/>
                </a:solidFill>
                <a:effectLst/>
                <a:latin typeface="CFAsty"/>
              </a:rPr>
              <a:t>.</a:t>
            </a:r>
            <a:endParaRPr lang="el-GR" dirty="0"/>
          </a:p>
        </p:txBody>
      </p:sp>
    </p:spTree>
    <p:extLst>
      <p:ext uri="{BB962C8B-B14F-4D97-AF65-F5344CB8AC3E}">
        <p14:creationId xmlns:p14="http://schemas.microsoft.com/office/powerpoint/2010/main" val="182331069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653</Words>
  <Application>Microsoft Office PowerPoint</Application>
  <PresentationFormat>Ευρεία οθόνη</PresentationFormat>
  <Paragraphs>59</Paragraphs>
  <Slides>17</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Calibri</vt:lpstr>
      <vt:lpstr>Calibri Light</vt:lpstr>
      <vt:lpstr>CFAsty</vt:lpstr>
      <vt:lpstr>Times New Roman</vt:lpstr>
      <vt:lpstr>Θέμα του Office</vt:lpstr>
      <vt:lpstr>   ΤΕΧΝΙΚΟΣ ΕΦΑΡΜΟΓΩΝ ΠΛΗΡΟΦΟΡΙΚΗΣ (Πολυμέσα/Web designer – Developer/ Video games)</vt:lpstr>
      <vt:lpstr>Filezilla</vt:lpstr>
      <vt:lpstr>Παρουσίαση του PowerPoint</vt:lpstr>
      <vt:lpstr>Περιβάλλον Εργασίας</vt:lpstr>
      <vt:lpstr>Χαρακτηριστικά και Λειτουργίες</vt:lpstr>
      <vt:lpstr>Πληροφορίες εγκατάστασης</vt:lpstr>
      <vt:lpstr>Ξεκινάμε την εφαρμογή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ΤΕΧΝΙΚΟΣ ΕΦΑΡΜΟΓΩΝ ΠΛΗΡΟΦΟΡΙΚΗΣ (Πολυμέσα/Web designer – Developer/ Video games)</dc:title>
  <dc:creator>Δημήτριος Σελίμης</dc:creator>
  <cp:lastModifiedBy>Δημήτριος Σελίμης</cp:lastModifiedBy>
  <cp:revision>8</cp:revision>
  <dcterms:created xsi:type="dcterms:W3CDTF">2025-03-05T18:32:11Z</dcterms:created>
  <dcterms:modified xsi:type="dcterms:W3CDTF">2025-03-05T19:53:52Z</dcterms:modified>
</cp:coreProperties>
</file>