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64" r:id="rId4"/>
    <p:sldId id="258" r:id="rId5"/>
    <p:sldId id="259" r:id="rId6"/>
    <p:sldId id="263" r:id="rId7"/>
    <p:sldId id="260" r:id="rId8"/>
    <p:sldId id="265" r:id="rId9"/>
    <p:sldId id="261" r:id="rId10"/>
    <p:sldId id="262" r:id="rId11"/>
    <p:sldId id="266"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09" d="100"/>
          <a:sy n="109" d="100"/>
        </p:scale>
        <p:origin x="-594"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F2A426-9EE4-4D96-9C8D-7C7BFA30F7AD}" type="datetimeFigureOut">
              <a:rPr lang="el-GR" smtClean="0"/>
              <a:pPr/>
              <a:t>13/3/2025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205C7-66B2-4EA6-915D-76832499408A}" type="slidenum">
              <a:rPr lang="el-GR" smtClean="0"/>
              <a:pPr/>
              <a:t>‹#›</a:t>
            </a:fld>
            <a:endParaRPr lang="el-GR"/>
          </a:p>
        </p:txBody>
      </p:sp>
    </p:spTree>
    <p:extLst>
      <p:ext uri="{BB962C8B-B14F-4D97-AF65-F5344CB8AC3E}">
        <p14:creationId xmlns:p14="http://schemas.microsoft.com/office/powerpoint/2010/main" xmlns="" val="4277904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6F7205C7-66B2-4EA6-915D-76832499408A}" type="slidenum">
              <a:rPr lang="el-GR" smtClean="0"/>
              <a:pPr/>
              <a:t>2</a:t>
            </a:fld>
            <a:endParaRPr lang="el-GR"/>
          </a:p>
        </p:txBody>
      </p:sp>
    </p:spTree>
    <p:extLst>
      <p:ext uri="{BB962C8B-B14F-4D97-AF65-F5344CB8AC3E}">
        <p14:creationId xmlns:p14="http://schemas.microsoft.com/office/powerpoint/2010/main" xmlns="" val="4120078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704A7BD-51B3-4714-9FE4-5AD2F19BCD02}" type="datetime1">
              <a:rPr lang="el-GR" smtClean="0"/>
              <a:pPr/>
              <a:t>13/3/2025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2772202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E6BDCA-AB83-4C82-92D3-16C3DF1632C3}" type="datetime1">
              <a:rPr lang="el-GR" smtClean="0"/>
              <a:pPr/>
              <a:t>13/3/2025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3124164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FD943A6-B85E-42BC-958A-31E4DB09B1E4}" type="datetime1">
              <a:rPr lang="el-GR" smtClean="0"/>
              <a:pPr/>
              <a:t>13/3/2025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151001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1C53FF8-64C4-409B-81EB-E3AE5318A9E7}" type="datetime1">
              <a:rPr lang="el-GR" smtClean="0"/>
              <a:pPr/>
              <a:t>13/3/2025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3747678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07C216C-7D18-4131-BC17-40AC2970A0A4}" type="datetime1">
              <a:rPr lang="el-GR" smtClean="0"/>
              <a:pPr/>
              <a:t>13/3/2025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2086747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22F0282-F244-46A9-815F-2DEFF9897C79}" type="datetime1">
              <a:rPr lang="el-GR" smtClean="0"/>
              <a:pPr/>
              <a:t>13/3/2025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138666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D62BCC7-76B9-48BA-B987-30D2D1D55B31}" type="datetime1">
              <a:rPr lang="el-GR" smtClean="0"/>
              <a:pPr/>
              <a:t>13/3/2025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534339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6CE531C-AE92-4D69-A0E6-1507EA6DB315}" type="datetime1">
              <a:rPr lang="el-GR" smtClean="0"/>
              <a:pPr/>
              <a:t>13/3/2025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153302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EEBF1B5-64CC-4CAA-B590-E9393D37377A}" type="datetime1">
              <a:rPr lang="el-GR" smtClean="0"/>
              <a:pPr/>
              <a:t>13/3/2025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80199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F892081-FF11-4BE4-BD83-2C9FBFFDDC79}" type="datetime1">
              <a:rPr lang="el-GR" smtClean="0"/>
              <a:pPr/>
              <a:t>13/3/2025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307097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F6BA857-D2F6-457C-9FA2-D5EA65909409}" type="datetime1">
              <a:rPr lang="el-GR" smtClean="0"/>
              <a:pPr/>
              <a:t>13/3/2025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393193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87544-C49D-4768-9FD4-08902AA59970}" type="datetime1">
              <a:rPr lang="el-GR" smtClean="0"/>
              <a:pPr/>
              <a:t>13/3/2025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17F70-57F3-4A75-AF70-9145D085A314}" type="slidenum">
              <a:rPr lang="el-GR" smtClean="0"/>
              <a:pPr/>
              <a:t>‹#›</a:t>
            </a:fld>
            <a:endParaRPr lang="el-GR"/>
          </a:p>
        </p:txBody>
      </p:sp>
    </p:spTree>
    <p:extLst>
      <p:ext uri="{BB962C8B-B14F-4D97-AF65-F5344CB8AC3E}">
        <p14:creationId xmlns:p14="http://schemas.microsoft.com/office/powerpoint/2010/main" xmlns="" val="379367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LD6XCkUprNk"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youtube.com/watch?v=lTSZTYrDj5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303953"/>
            <a:ext cx="12192000" cy="1840293"/>
          </a:xfrm>
        </p:spPr>
        <p:txBody>
          <a:bodyPr>
            <a:normAutofit fontScale="90000"/>
          </a:bodyPr>
          <a:lstStyle/>
          <a:p>
            <a:r>
              <a:rPr lang="el-GR" dirty="0" smtClean="0">
                <a:latin typeface="Times New Roman" panose="02020603050405020304" pitchFamily="18" charset="0"/>
                <a:cs typeface="Times New Roman" panose="02020603050405020304" pitchFamily="18" charset="0"/>
              </a:rPr>
              <a:t/>
            </a:r>
            <a:br>
              <a:rPr lang="el-GR" dirty="0" smtClean="0">
                <a:latin typeface="Times New Roman" panose="02020603050405020304" pitchFamily="18" charset="0"/>
                <a:cs typeface="Times New Roman" panose="02020603050405020304" pitchFamily="18" charset="0"/>
              </a:rPr>
            </a:br>
            <a:r>
              <a:rPr lang="el-GR" dirty="0" smtClean="0">
                <a:latin typeface="Times New Roman" panose="02020603050405020304" pitchFamily="18" charset="0"/>
                <a:cs typeface="Times New Roman" panose="02020603050405020304" pitchFamily="18" charset="0"/>
              </a:rPr>
              <a:t/>
            </a:r>
            <a:br>
              <a:rPr lang="el-GR" dirty="0" smtClean="0">
                <a:latin typeface="Times New Roman" panose="02020603050405020304" pitchFamily="18" charset="0"/>
                <a:cs typeface="Times New Roman" panose="02020603050405020304" pitchFamily="18" charset="0"/>
              </a:rPr>
            </a:br>
            <a:r>
              <a:rPr lang="el-GR" dirty="0"/>
              <a:t> </a:t>
            </a:r>
            <a:r>
              <a:rPr lang="el-GR" sz="5300" b="1" dirty="0">
                <a:latin typeface="Times New Roman" panose="02020603050405020304" pitchFamily="18" charset="0"/>
                <a:cs typeface="Times New Roman" panose="02020603050405020304" pitchFamily="18" charset="0"/>
              </a:rPr>
              <a:t>ΤΕΧΝΙΚΟΣ ΕΦΑΡΜΟΓΩΝ ΠΛΗΡΟΦΟΡΙΚΗΣ</a:t>
            </a:r>
            <a:r>
              <a:rPr lang="el-GR" sz="5300" dirty="0">
                <a:latin typeface="Times New Roman" panose="02020603050405020304" pitchFamily="18" charset="0"/>
                <a:cs typeface="Times New Roman" panose="02020603050405020304" pitchFamily="18" charset="0"/>
              </a:rPr>
              <a:t> (</a:t>
            </a:r>
            <a:r>
              <a:rPr lang="el-GR" sz="5300" b="1" dirty="0">
                <a:latin typeface="Times New Roman" panose="02020603050405020304" pitchFamily="18" charset="0"/>
                <a:cs typeface="Times New Roman" panose="02020603050405020304" pitchFamily="18" charset="0"/>
              </a:rPr>
              <a:t>Πολυμέσα</a:t>
            </a:r>
            <a:r>
              <a:rPr lang="el-GR" sz="5300" dirty="0">
                <a:latin typeface="Times New Roman" panose="02020603050405020304" pitchFamily="18" charset="0"/>
                <a:cs typeface="Times New Roman" panose="02020603050405020304" pitchFamily="18" charset="0"/>
              </a:rPr>
              <a:t>/</a:t>
            </a:r>
            <a:r>
              <a:rPr lang="en-US" sz="5300" b="1" dirty="0">
                <a:latin typeface="Times New Roman" panose="02020603050405020304" pitchFamily="18" charset="0"/>
                <a:cs typeface="Times New Roman" panose="02020603050405020304" pitchFamily="18" charset="0"/>
              </a:rPr>
              <a:t>Web designer</a:t>
            </a:r>
            <a:r>
              <a:rPr lang="en-US" sz="5300" dirty="0">
                <a:latin typeface="Times New Roman" panose="02020603050405020304" pitchFamily="18" charset="0"/>
                <a:cs typeface="Times New Roman" panose="02020603050405020304" pitchFamily="18" charset="0"/>
              </a:rPr>
              <a:t> – </a:t>
            </a:r>
            <a:r>
              <a:rPr lang="en-US" sz="5300" b="1" dirty="0">
                <a:latin typeface="Times New Roman" panose="02020603050405020304" pitchFamily="18" charset="0"/>
                <a:cs typeface="Times New Roman" panose="02020603050405020304" pitchFamily="18" charset="0"/>
              </a:rPr>
              <a:t>Developer</a:t>
            </a:r>
            <a:r>
              <a:rPr lang="en-US" sz="5300" dirty="0">
                <a:latin typeface="Times New Roman" panose="02020603050405020304" pitchFamily="18" charset="0"/>
                <a:cs typeface="Times New Roman" panose="02020603050405020304" pitchFamily="18" charset="0"/>
              </a:rPr>
              <a:t>/ </a:t>
            </a:r>
            <a:r>
              <a:rPr lang="en-US" sz="5300" b="1" dirty="0">
                <a:latin typeface="Times New Roman" panose="02020603050405020304" pitchFamily="18" charset="0"/>
                <a:cs typeface="Times New Roman" panose="02020603050405020304" pitchFamily="18" charset="0"/>
              </a:rPr>
              <a:t>Video games</a:t>
            </a:r>
            <a:r>
              <a:rPr lang="en-US" sz="5300" dirty="0">
                <a:latin typeface="Times New Roman" panose="02020603050405020304" pitchFamily="18" charset="0"/>
                <a:cs typeface="Times New Roman" panose="02020603050405020304" pitchFamily="18" charset="0"/>
              </a:rPr>
              <a:t>)</a:t>
            </a:r>
            <a:endParaRPr lang="el-GR" sz="5300"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a:xfrm>
            <a:off x="1505712" y="5933758"/>
            <a:ext cx="9144000" cy="823658"/>
          </a:xfrm>
        </p:spPr>
        <p:txBody>
          <a:bodyPr>
            <a:normAutofit lnSpcReduction="10000"/>
          </a:bodyPr>
          <a:lstStyle/>
          <a:p>
            <a:r>
              <a:rPr lang="el-GR" dirty="0" smtClean="0">
                <a:latin typeface="Times New Roman" panose="02020603050405020304" pitchFamily="18" charset="0"/>
                <a:cs typeface="Times New Roman" panose="02020603050405020304" pitchFamily="18" charset="0"/>
              </a:rPr>
              <a:t>Ολοκληρωμένα Εργαλεία Ανάπτυξης </a:t>
            </a:r>
            <a:r>
              <a:rPr lang="el-GR" dirty="0" err="1" smtClean="0">
                <a:latin typeface="Times New Roman" panose="02020603050405020304" pitchFamily="18" charset="0"/>
                <a:cs typeface="Times New Roman" panose="02020603050405020304" pitchFamily="18" charset="0"/>
              </a:rPr>
              <a:t>Ιστοχώρων</a:t>
            </a:r>
            <a:r>
              <a:rPr lang="el-GR" dirty="0" smtClean="0">
                <a:latin typeface="Times New Roman" panose="02020603050405020304" pitchFamily="18" charset="0"/>
                <a:cs typeface="Times New Roman" panose="02020603050405020304" pitchFamily="18" charset="0"/>
              </a:rPr>
              <a:t> </a:t>
            </a:r>
          </a:p>
          <a:p>
            <a:r>
              <a:rPr lang="el-GR" dirty="0" smtClean="0">
                <a:latin typeface="Times New Roman" panose="02020603050405020304" pitchFamily="18" charset="0"/>
                <a:cs typeface="Times New Roman" panose="02020603050405020304" pitchFamily="18" charset="0"/>
              </a:rPr>
              <a:t>(</a:t>
            </a:r>
            <a:r>
              <a:rPr lang="el-GR" err="1" smtClean="0">
                <a:latin typeface="Times New Roman" panose="02020603050405020304" pitchFamily="18" charset="0"/>
                <a:cs typeface="Times New Roman" panose="02020603050405020304" pitchFamily="18" charset="0"/>
              </a:rPr>
              <a:t>Δ</a:t>
            </a:r>
            <a:r>
              <a:rPr lang="el-GR" smtClean="0">
                <a:latin typeface="Times New Roman" panose="02020603050405020304" pitchFamily="18" charset="0"/>
                <a:cs typeface="Times New Roman" panose="02020603050405020304" pitchFamily="18" charset="0"/>
              </a:rPr>
              <a:t>’ Εξάμηνο</a:t>
            </a:r>
            <a:r>
              <a:rPr lang="el-GR" dirty="0" smtClean="0">
                <a:latin typeface="Times New Roman" panose="02020603050405020304" pitchFamily="18" charset="0"/>
                <a:cs typeface="Times New Roman" panose="02020603050405020304" pitchFamily="18" charset="0"/>
              </a:rPr>
              <a:t>)</a:t>
            </a:r>
          </a:p>
          <a:p>
            <a:endParaRPr lang="el-GR" dirty="0">
              <a:latin typeface="Times New Roman" panose="02020603050405020304" pitchFamily="18" charset="0"/>
              <a:cs typeface="Times New Roman" panose="02020603050405020304" pitchFamily="18" charset="0"/>
            </a:endParaRPr>
          </a:p>
          <a:p>
            <a:endParaRPr lang="el-GR" dirty="0"/>
          </a:p>
        </p:txBody>
      </p:sp>
      <p:pic>
        <p:nvPicPr>
          <p:cNvPr id="1026" name="Picture 2" descr="Οδηγός Ανάπτυξης Ιστοσελίδων Ηλεκτρονικού Εμπορίου"/>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823972" y="2326640"/>
            <a:ext cx="6544056" cy="34247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724980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54540" y="320675"/>
            <a:ext cx="10515600" cy="1325563"/>
          </a:xfrm>
        </p:spPr>
        <p:txBody>
          <a:bodyPr/>
          <a:lstStyle/>
          <a:p>
            <a:r>
              <a:rPr lang="el-GR" b="1" dirty="0" smtClean="0">
                <a:latin typeface="Times New Roman" panose="02020603050405020304" pitchFamily="18" charset="0"/>
                <a:cs typeface="Times New Roman" panose="02020603050405020304" pitchFamily="18" charset="0"/>
              </a:rPr>
              <a:t>Συμπέρασμα</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458821" y="1812722"/>
            <a:ext cx="11350558" cy="4351338"/>
          </a:xfrm>
        </p:spPr>
        <p:txBody>
          <a:bodyPr/>
          <a:lstStyle/>
          <a:p>
            <a:pPr marL="0" indent="0" algn="just">
              <a:buNone/>
            </a:pPr>
            <a:r>
              <a:rPr lang="el-GR" dirty="0" smtClean="0">
                <a:latin typeface="Times New Roman" panose="02020603050405020304" pitchFamily="18" charset="0"/>
                <a:cs typeface="Times New Roman" panose="02020603050405020304" pitchFamily="18" charset="0"/>
              </a:rPr>
              <a:t>Το </a:t>
            </a:r>
            <a:r>
              <a:rPr lang="el-GR" dirty="0" err="1" smtClean="0">
                <a:latin typeface="Times New Roman" panose="02020603050405020304" pitchFamily="18" charset="0"/>
                <a:cs typeface="Times New Roman" panose="02020603050405020304" pitchFamily="18" charset="0"/>
              </a:rPr>
              <a:t>Google</a:t>
            </a:r>
            <a:r>
              <a:rPr lang="el-GR" dirty="0" smtClean="0">
                <a:latin typeface="Times New Roman" panose="02020603050405020304" pitchFamily="18" charset="0"/>
                <a:cs typeface="Times New Roman" panose="02020603050405020304" pitchFamily="18" charset="0"/>
              </a:rPr>
              <a:t> </a:t>
            </a:r>
            <a:r>
              <a:rPr lang="el-GR" dirty="0" err="1" smtClean="0">
                <a:latin typeface="Times New Roman" panose="02020603050405020304" pitchFamily="18" charset="0"/>
                <a:cs typeface="Times New Roman" panose="02020603050405020304" pitchFamily="18" charset="0"/>
              </a:rPr>
              <a:t>Analytics</a:t>
            </a:r>
            <a:r>
              <a:rPr lang="el-GR" dirty="0" smtClean="0">
                <a:latin typeface="Times New Roman" panose="02020603050405020304" pitchFamily="18" charset="0"/>
                <a:cs typeface="Times New Roman" panose="02020603050405020304" pitchFamily="18" charset="0"/>
              </a:rPr>
              <a:t> είναι ένα ανεκτίμητο εργαλείο για κάθε επιχείρηση ή ιδιοκτήτη ιστοσελίδας. Με τη σωστή χρήση, μπορεί να προσφέρει πολύτιμες πληροφορίες που θα οδηγήσουν σε βελτίωση της στρατηγικής μάρκετινγκ και αύξηση των μετατροπών. Η μετάβαση στο GA4 προσφέρει ακόμα πιο προηγμένα εργαλεία ανάλυσης, προσαρμοσμένα στις σύγχρονες ανάγκες των επιχειρήσεων.</a:t>
            </a:r>
            <a:endParaRPr lang="el-GR"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10</a:t>
            </a:fld>
            <a:endParaRPr lang="el-GR"/>
          </a:p>
        </p:txBody>
      </p:sp>
    </p:spTree>
    <p:extLst>
      <p:ext uri="{BB962C8B-B14F-4D97-AF65-F5344CB8AC3E}">
        <p14:creationId xmlns:p14="http://schemas.microsoft.com/office/powerpoint/2010/main" xmlns="" val="2369232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07459" y="1319787"/>
            <a:ext cx="10515600" cy="4351338"/>
          </a:xfrm>
        </p:spPr>
        <p:txBody>
          <a:bodyPr/>
          <a:lstStyle/>
          <a:p>
            <a:pPr marL="0" indent="0">
              <a:buNone/>
            </a:pPr>
            <a:r>
              <a:rPr lang="en-US" dirty="0" smtClean="0">
                <a:hlinkClick r:id="rId3"/>
              </a:rPr>
              <a:t>https://www.youtube.com/watch?v=LD6XCkUprNk</a:t>
            </a:r>
            <a:endParaRPr lang="el-GR" dirty="0" smtClean="0"/>
          </a:p>
          <a:p>
            <a:endParaRPr lang="el-GR" dirty="0"/>
          </a:p>
          <a:p>
            <a:pPr marL="0" indent="0">
              <a:buNone/>
            </a:pPr>
            <a:r>
              <a:rPr lang="en-US" dirty="0" smtClean="0">
                <a:hlinkClick r:id="rId4"/>
              </a:rPr>
              <a:t>https://www.youtube.com/watch?v=lTSZTYrDj5g</a:t>
            </a:r>
            <a:endParaRPr lang="el-GR" dirty="0" smtClean="0"/>
          </a:p>
          <a:p>
            <a:pPr marL="0" indent="0">
              <a:buNone/>
            </a:pPr>
            <a:endParaRPr lang="el-G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11</a:t>
            </a:fld>
            <a:endParaRPr lang="el-GR"/>
          </a:p>
        </p:txBody>
      </p:sp>
    </p:spTree>
    <p:extLst>
      <p:ext uri="{BB962C8B-B14F-4D97-AF65-F5344CB8AC3E}">
        <p14:creationId xmlns:p14="http://schemas.microsoft.com/office/powerpoint/2010/main" xmlns="" val="310357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26817F70-57F3-4A75-AF70-9145D085A314}" type="slidenum">
              <a:rPr lang="el-GR" smtClean="0"/>
              <a:pPr/>
              <a:t>12</a:t>
            </a:fld>
            <a:endParaRPr lang="el-GR"/>
          </a:p>
        </p:txBody>
      </p:sp>
      <p:pic>
        <p:nvPicPr>
          <p:cNvPr id="1026" name="Picture 2" descr="σας ευχαριστούμε για το σύμβολο της προσοχής. λέξεις έννοια ευχαριστώ για  την προσοχή σας σε ξύλινα τετράγωνα σε ένα όμορφο γκρι τ Στοκ Εικόνα -  εικόνα από teamwork: 250222947"/>
          <p:cNvPicPr>
            <a:picLocks noChangeAspect="1" noChangeArrowheads="1"/>
          </p:cNvPicPr>
          <p:nvPr/>
        </p:nvPicPr>
        <p:blipFill>
          <a:blip r:embed="rId3"/>
          <a:srcRect/>
          <a:stretch>
            <a:fillRect/>
          </a:stretch>
        </p:blipFill>
        <p:spPr bwMode="auto">
          <a:xfrm>
            <a:off x="2898776" y="984069"/>
            <a:ext cx="6253933" cy="41745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5357" y="151117"/>
            <a:ext cx="10515600" cy="1325563"/>
          </a:xfrm>
        </p:spPr>
        <p:txBody>
          <a:bodyPr/>
          <a:lstStyle/>
          <a:p>
            <a:r>
              <a:rPr lang="en-US" b="1" dirty="0" smtClean="0">
                <a:latin typeface="Times New Roman" panose="02020603050405020304" pitchFamily="18" charset="0"/>
                <a:cs typeface="Times New Roman" panose="02020603050405020304" pitchFamily="18" charset="0"/>
              </a:rPr>
              <a:t>Google Analytics</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82471" y="1664139"/>
            <a:ext cx="11471265" cy="4351338"/>
          </a:xfrm>
        </p:spPr>
        <p:txBody>
          <a:bodyPr/>
          <a:lstStyle/>
          <a:p>
            <a:pPr algn="just"/>
            <a:r>
              <a:rPr lang="el-GR" dirty="0">
                <a:latin typeface="Times New Roman" panose="02020603050405020304" pitchFamily="18" charset="0"/>
                <a:cs typeface="Times New Roman" panose="02020603050405020304" pitchFamily="18" charset="0"/>
              </a:rPr>
              <a:t>Το </a:t>
            </a:r>
            <a:r>
              <a:rPr lang="el-GR" b="1" dirty="0" err="1">
                <a:latin typeface="Times New Roman" panose="02020603050405020304" pitchFamily="18" charset="0"/>
                <a:cs typeface="Times New Roman" panose="02020603050405020304" pitchFamily="18" charset="0"/>
              </a:rPr>
              <a:t>Google</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Analytics</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είναι ένα ισχυρό εργαλείο ανάλυσης δεδομένων που επιτρέπει στους ιδιοκτήτες ιστοσελίδων να παρακολουθούν και να αναλύουν την </a:t>
            </a:r>
            <a:r>
              <a:rPr lang="el-GR" dirty="0" err="1">
                <a:latin typeface="Times New Roman" panose="02020603050405020304" pitchFamily="18" charset="0"/>
                <a:cs typeface="Times New Roman" panose="02020603050405020304" pitchFamily="18" charset="0"/>
              </a:rPr>
              <a:t>επισκεψιμότητα</a:t>
            </a:r>
            <a:r>
              <a:rPr lang="el-GR" dirty="0">
                <a:latin typeface="Times New Roman" panose="02020603050405020304" pitchFamily="18" charset="0"/>
                <a:cs typeface="Times New Roman" panose="02020603050405020304" pitchFamily="18" charset="0"/>
              </a:rPr>
              <a:t> του </a:t>
            </a:r>
            <a:r>
              <a:rPr lang="el-GR" dirty="0" err="1">
                <a:latin typeface="Times New Roman" panose="02020603050405020304" pitchFamily="18" charset="0"/>
                <a:cs typeface="Times New Roman" panose="02020603050405020304" pitchFamily="18" charset="0"/>
              </a:rPr>
              <a:t>ιστότοπού</a:t>
            </a:r>
            <a:r>
              <a:rPr lang="el-GR" dirty="0">
                <a:latin typeface="Times New Roman" panose="02020603050405020304" pitchFamily="18" charset="0"/>
                <a:cs typeface="Times New Roman" panose="02020603050405020304" pitchFamily="18" charset="0"/>
              </a:rPr>
              <a:t> τους.</a:t>
            </a:r>
          </a:p>
          <a:p>
            <a:pPr algn="just"/>
            <a:r>
              <a:rPr lang="el-GR" dirty="0" smtClean="0">
                <a:latin typeface="Times New Roman" panose="02020603050405020304" pitchFamily="18" charset="0"/>
                <a:cs typeface="Times New Roman" panose="02020603050405020304" pitchFamily="18" charset="0"/>
              </a:rPr>
              <a:t>Παρέχεται </a:t>
            </a:r>
            <a:r>
              <a:rPr lang="el-GR" b="1" dirty="0">
                <a:latin typeface="Times New Roman" panose="02020603050405020304" pitchFamily="18" charset="0"/>
                <a:cs typeface="Times New Roman" panose="02020603050405020304" pitchFamily="18" charset="0"/>
              </a:rPr>
              <a:t>δωρεάν</a:t>
            </a:r>
            <a:r>
              <a:rPr lang="el-GR" dirty="0">
                <a:latin typeface="Times New Roman" panose="02020603050405020304" pitchFamily="18" charset="0"/>
                <a:cs typeface="Times New Roman" panose="02020603050405020304" pitchFamily="18" charset="0"/>
              </a:rPr>
              <a:t> από την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και αποτελεί ένα από τα πιο δημοφιλή και ισχυρά εργαλεία για την καταγραφή, την ανάλυση και την αναφορά δεδομένων σχετικά με την </a:t>
            </a:r>
            <a:r>
              <a:rPr lang="el-GR" dirty="0" err="1">
                <a:latin typeface="Times New Roman" panose="02020603050405020304" pitchFamily="18" charset="0"/>
                <a:cs typeface="Times New Roman" panose="02020603050405020304" pitchFamily="18" charset="0"/>
              </a:rPr>
              <a:t>επισκεψιμότητα</a:t>
            </a:r>
            <a:r>
              <a:rPr lang="el-GR" dirty="0">
                <a:latin typeface="Times New Roman" panose="02020603050405020304" pitchFamily="18" charset="0"/>
                <a:cs typeface="Times New Roman" panose="02020603050405020304" pitchFamily="18" charset="0"/>
              </a:rPr>
              <a:t> και την απόδοση ενός </a:t>
            </a:r>
            <a:r>
              <a:rPr lang="el-GR" dirty="0" err="1">
                <a:latin typeface="Times New Roman" panose="02020603050405020304" pitchFamily="18" charset="0"/>
                <a:cs typeface="Times New Roman" panose="02020603050405020304" pitchFamily="18" charset="0"/>
              </a:rPr>
              <a:t>ιστότοπου</a:t>
            </a:r>
            <a:r>
              <a:rPr lang="el-GR"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Μοναδική προϋπόθεση για τη χρήση της είναι η ύπαρξη ενός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λογαριασμού.</a:t>
            </a: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2</a:t>
            </a:fld>
            <a:endParaRPr lang="el-GR"/>
          </a:p>
        </p:txBody>
      </p:sp>
      <p:pic>
        <p:nvPicPr>
          <p:cNvPr id="1026" name="Picture 2" descr="Google Analytics on Zoey | Web Data &amp; Insights for B2B Ecommerce Sites"/>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746638" y="4951401"/>
            <a:ext cx="5134716" cy="177007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20428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57264" y="320675"/>
            <a:ext cx="10515600" cy="1325563"/>
          </a:xfrm>
        </p:spPr>
        <p:txBody>
          <a:bodyPr/>
          <a:lstStyle/>
          <a:p>
            <a:r>
              <a:rPr lang="el-GR" b="1" dirty="0">
                <a:latin typeface="Times New Roman" panose="02020603050405020304" pitchFamily="18" charset="0"/>
                <a:cs typeface="Times New Roman" panose="02020603050405020304" pitchFamily="18" charset="0"/>
              </a:rPr>
              <a:t>Πώς λειτουργεί το </a:t>
            </a:r>
            <a:r>
              <a:rPr lang="el-GR" b="1" dirty="0" err="1">
                <a:latin typeface="Times New Roman" panose="02020603050405020304" pitchFamily="18" charset="0"/>
                <a:cs typeface="Times New Roman" panose="02020603050405020304" pitchFamily="18" charset="0"/>
              </a:rPr>
              <a:t>Google</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Analytics</a:t>
            </a:r>
            <a:r>
              <a:rPr lang="el-GR" dirty="0"/>
              <a:t/>
            </a:r>
            <a:br>
              <a:rPr lang="el-GR" dirty="0"/>
            </a:br>
            <a:endParaRPr lang="el-GR" dirty="0"/>
          </a:p>
        </p:txBody>
      </p:sp>
      <p:sp>
        <p:nvSpPr>
          <p:cNvPr id="3" name="Θέση περιεχομένου 2"/>
          <p:cNvSpPr>
            <a:spLocks noGrp="1"/>
          </p:cNvSpPr>
          <p:nvPr>
            <p:ph idx="1"/>
          </p:nvPr>
        </p:nvSpPr>
        <p:spPr>
          <a:xfrm>
            <a:off x="311286" y="1825624"/>
            <a:ext cx="6468894" cy="5032375"/>
          </a:xfrm>
        </p:spPr>
        <p:txBody>
          <a:bodyPr>
            <a:normAutofit/>
          </a:bodyPr>
          <a:lstStyle/>
          <a:p>
            <a:pPr algn="just"/>
            <a:r>
              <a:rPr lang="el-GR" dirty="0">
                <a:latin typeface="Times New Roman" panose="02020603050405020304" pitchFamily="18" charset="0"/>
                <a:cs typeface="Times New Roman" panose="02020603050405020304" pitchFamily="18" charset="0"/>
              </a:rPr>
              <a:t>Το </a:t>
            </a:r>
            <a:r>
              <a:rPr lang="en-US" b="1" dirty="0" smtClean="0">
                <a:latin typeface="Times New Roman" panose="02020603050405020304" pitchFamily="18" charset="0"/>
                <a:cs typeface="Times New Roman" panose="02020603050405020304" pitchFamily="18" charset="0"/>
              </a:rPr>
              <a:t>Google Analytics</a:t>
            </a:r>
            <a:r>
              <a:rPr lang="el-GR" dirty="0">
                <a:latin typeface="Times New Roman" panose="02020603050405020304" pitchFamily="18" charset="0"/>
                <a:cs typeface="Times New Roman" panose="02020603050405020304" pitchFamily="18" charset="0"/>
              </a:rPr>
              <a:t> εισάγει έναν κώδικα στην ιστοσελίδα σου ο οποίος παρακολουθεί και καταγράφει τις δραστηριότητές των χρηστών που τον επισκέπτονται.</a:t>
            </a:r>
          </a:p>
          <a:p>
            <a:pPr algn="just"/>
            <a:r>
              <a:rPr lang="el-GR" dirty="0">
                <a:latin typeface="Times New Roman" panose="02020603050405020304" pitchFamily="18" charset="0"/>
                <a:cs typeface="Times New Roman" panose="02020603050405020304" pitchFamily="18" charset="0"/>
              </a:rPr>
              <a:t>Σε αυτή τη διαδικασία περιλαμβάνονται όλα τα χαρακτηριστικά (πχ. ηλικία, φύλο) και τα ενδιαφέροντα των χρηστών.</a:t>
            </a:r>
          </a:p>
          <a:p>
            <a:pPr algn="just"/>
            <a:r>
              <a:rPr lang="el-GR" dirty="0">
                <a:latin typeface="Times New Roman" panose="02020603050405020304" pitchFamily="18" charset="0"/>
                <a:cs typeface="Times New Roman" panose="02020603050405020304" pitchFamily="18" charset="0"/>
              </a:rPr>
              <a:t>Στη συνέχεια στέλνει όλες αυτές τις πληροφορίες στον </a:t>
            </a:r>
            <a:r>
              <a:rPr lang="el-GR" dirty="0" err="1">
                <a:latin typeface="Times New Roman" panose="02020603050405020304" pitchFamily="18" charset="0"/>
                <a:cs typeface="Times New Roman" panose="02020603050405020304" pitchFamily="18" charset="0"/>
              </a:rPr>
              <a:t>server</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GA</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Google</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μόλις ο χρήστης αποχωρήσει από την ιστοσελίδα σου.</a:t>
            </a:r>
          </a:p>
          <a:p>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3</a:t>
            </a:fld>
            <a:endParaRPr lang="el-GR"/>
          </a:p>
        </p:txBody>
      </p:sp>
      <p:pic>
        <p:nvPicPr>
          <p:cNvPr id="3074" name="Picture 2" descr="google analytics"/>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091937" y="2217567"/>
            <a:ext cx="5004407" cy="374548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88119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9170" y="141389"/>
            <a:ext cx="10515600" cy="1325563"/>
          </a:xfrm>
        </p:spPr>
        <p:txBody>
          <a:bodyPr/>
          <a:lstStyle/>
          <a:p>
            <a:r>
              <a:rPr lang="el-GR" b="1" dirty="0" smtClean="0">
                <a:latin typeface="Times New Roman" panose="02020603050405020304" pitchFamily="18" charset="0"/>
                <a:cs typeface="Times New Roman" panose="02020603050405020304" pitchFamily="18" charset="0"/>
              </a:rPr>
              <a:t>Βασικές λειτουργίες</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361545" y="1732537"/>
            <a:ext cx="11165732" cy="4623813"/>
          </a:xfrm>
        </p:spPr>
        <p:txBody>
          <a:bodyPr>
            <a:normAutofit fontScale="92500" lnSpcReduction="10000"/>
          </a:bodyPr>
          <a:lstStyle/>
          <a:p>
            <a:pPr algn="just"/>
            <a:r>
              <a:rPr lang="el-GR" sz="3000" b="1" dirty="0" smtClean="0">
                <a:latin typeface="Times New Roman" panose="02020603050405020304" pitchFamily="18" charset="0"/>
                <a:cs typeface="Times New Roman" panose="02020603050405020304" pitchFamily="18" charset="0"/>
              </a:rPr>
              <a:t>Παρακολούθηση Επισκεπτών:</a:t>
            </a:r>
            <a:r>
              <a:rPr lang="el-GR" sz="3000" dirty="0" smtClean="0">
                <a:latin typeface="Times New Roman" panose="02020603050405020304" pitchFamily="18" charset="0"/>
                <a:cs typeface="Times New Roman" panose="02020603050405020304" pitchFamily="18" charset="0"/>
              </a:rPr>
              <a:t> Καταγραφή των μοναδικών χρηστών και των επισκέψεων.</a:t>
            </a:r>
          </a:p>
          <a:p>
            <a:pPr algn="just"/>
            <a:r>
              <a:rPr lang="el-GR" sz="3000" b="1" dirty="0" smtClean="0">
                <a:latin typeface="Times New Roman" panose="02020603050405020304" pitchFamily="18" charset="0"/>
                <a:cs typeface="Times New Roman" panose="02020603050405020304" pitchFamily="18" charset="0"/>
              </a:rPr>
              <a:t>Πηγές Κυκλοφορίας:</a:t>
            </a:r>
            <a:r>
              <a:rPr lang="el-GR" sz="3000" dirty="0" smtClean="0">
                <a:latin typeface="Times New Roman" panose="02020603050405020304" pitchFamily="18" charset="0"/>
                <a:cs typeface="Times New Roman" panose="02020603050405020304" pitchFamily="18" charset="0"/>
              </a:rPr>
              <a:t> Αναγνώριση των καναλιών από τα οποία προέρχονται οι χρήστες (π.χ. οργανική αναζήτηση, κοινωνικά δίκτυα, διαφημίσεις).</a:t>
            </a:r>
          </a:p>
          <a:p>
            <a:pPr algn="just"/>
            <a:r>
              <a:rPr lang="el-GR" sz="3000" b="1" dirty="0" smtClean="0">
                <a:latin typeface="Times New Roman" panose="02020603050405020304" pitchFamily="18" charset="0"/>
                <a:cs typeface="Times New Roman" panose="02020603050405020304" pitchFamily="18" charset="0"/>
              </a:rPr>
              <a:t>Συμπεριφορά Χρηστών:</a:t>
            </a:r>
            <a:r>
              <a:rPr lang="el-GR" sz="3000" dirty="0" smtClean="0">
                <a:latin typeface="Times New Roman" panose="02020603050405020304" pitchFamily="18" charset="0"/>
                <a:cs typeface="Times New Roman" panose="02020603050405020304" pitchFamily="18" charset="0"/>
              </a:rPr>
              <a:t> Ανάλυση των σελίδων που επισκέπτονται οι χρήστες, του χρόνου παραμονής και του ποσοστού εγκατάλειψης.</a:t>
            </a:r>
          </a:p>
          <a:p>
            <a:pPr algn="just"/>
            <a:r>
              <a:rPr lang="el-GR" sz="3000" b="1" dirty="0" smtClean="0">
                <a:latin typeface="Times New Roman" panose="02020603050405020304" pitchFamily="18" charset="0"/>
                <a:cs typeface="Times New Roman" panose="02020603050405020304" pitchFamily="18" charset="0"/>
              </a:rPr>
              <a:t>Μετατροπές &amp; Στόχοι:</a:t>
            </a:r>
            <a:r>
              <a:rPr lang="el-GR" sz="3000" dirty="0" smtClean="0">
                <a:latin typeface="Times New Roman" panose="02020603050405020304" pitchFamily="18" charset="0"/>
                <a:cs typeface="Times New Roman" panose="02020603050405020304" pitchFamily="18" charset="0"/>
              </a:rPr>
              <a:t> Ρύθμιση και παρακολούθηση στόχων (π.χ. συμπλήρωση μιας φόρμας, αγορά προϊόντος).</a:t>
            </a:r>
          </a:p>
          <a:p>
            <a:pPr algn="just"/>
            <a:r>
              <a:rPr lang="el-GR" sz="3000" b="1" dirty="0" smtClean="0">
                <a:latin typeface="Times New Roman" panose="02020603050405020304" pitchFamily="18" charset="0"/>
                <a:cs typeface="Times New Roman" panose="02020603050405020304" pitchFamily="18" charset="0"/>
              </a:rPr>
              <a:t>Ανάλυση Συσκευών &amp; Τοποθεσίας:</a:t>
            </a:r>
            <a:r>
              <a:rPr lang="el-GR" sz="3000" dirty="0" smtClean="0">
                <a:latin typeface="Times New Roman" panose="02020603050405020304" pitchFamily="18" charset="0"/>
                <a:cs typeface="Times New Roman" panose="02020603050405020304" pitchFamily="18" charset="0"/>
              </a:rPr>
              <a:t> Εντοπισμός από ποιες συσκευές και περιοχές προέρχονται οι επισκέπτες.</a:t>
            </a:r>
          </a:p>
          <a:p>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4</a:t>
            </a:fld>
            <a:endParaRPr lang="el-GR"/>
          </a:p>
        </p:txBody>
      </p:sp>
    </p:spTree>
    <p:extLst>
      <p:ext uri="{BB962C8B-B14F-4D97-AF65-F5344CB8AC3E}">
        <p14:creationId xmlns:p14="http://schemas.microsoft.com/office/powerpoint/2010/main" xmlns="" val="2373999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6991" y="219210"/>
            <a:ext cx="11858017" cy="1325563"/>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Google Analytics 4 (GA4) vs Universal Analytics (UA)</a:t>
            </a:r>
            <a:r>
              <a:rPr lang="en-US" b="1" dirty="0" smtClean="0"/>
              <a:t/>
            </a:r>
            <a:br>
              <a:rPr lang="en-US" b="1" dirty="0" smtClean="0"/>
            </a:br>
            <a:endParaRPr lang="el-GR" dirty="0"/>
          </a:p>
        </p:txBody>
      </p:sp>
      <p:sp>
        <p:nvSpPr>
          <p:cNvPr id="3" name="Θέση περιεχομένου 2"/>
          <p:cNvSpPr>
            <a:spLocks noGrp="1"/>
          </p:cNvSpPr>
          <p:nvPr>
            <p:ph idx="1"/>
          </p:nvPr>
        </p:nvSpPr>
        <p:spPr>
          <a:xfrm>
            <a:off x="166991" y="1378152"/>
            <a:ext cx="11749392" cy="5479848"/>
          </a:xfrm>
        </p:spPr>
        <p:txBody>
          <a:bodyPr>
            <a:normAutofit/>
          </a:bodyPr>
          <a:lstStyle/>
          <a:p>
            <a:pPr algn="just"/>
            <a:r>
              <a:rPr lang="el-GR" dirty="0">
                <a:latin typeface="Times New Roman" panose="02020603050405020304" pitchFamily="18" charset="0"/>
                <a:cs typeface="Times New Roman" panose="02020603050405020304" pitchFamily="18" charset="0"/>
              </a:rPr>
              <a:t>Η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έχει δημιουργήσει 2 διαφορετικά μοντέλα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Τα </a:t>
            </a:r>
            <a:r>
              <a:rPr lang="el-GR" dirty="0" err="1">
                <a:latin typeface="Times New Roman" panose="02020603050405020304" pitchFamily="18" charset="0"/>
                <a:cs typeface="Times New Roman" panose="02020603050405020304" pitchFamily="18" charset="0"/>
              </a:rPr>
              <a:t>Universal</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τα οποία και κατήργησε τον Ιούνιο του 2023 και τα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4 τα οποία παρουσίασε το 2020 που αποτελούν τη νεότερη και μοναδική διαθέσιμη έκδοση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αυτή τη στιγμή</a:t>
            </a:r>
            <a:r>
              <a:rPr lang="el-GR"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Τα </a:t>
            </a:r>
            <a:r>
              <a:rPr lang="el-GR" b="1" dirty="0" err="1">
                <a:latin typeface="Times New Roman" panose="02020603050405020304" pitchFamily="18" charset="0"/>
                <a:cs typeface="Times New Roman" panose="02020603050405020304" pitchFamily="18" charset="0"/>
              </a:rPr>
              <a:t>Universal</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Analytics</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χρησιμοποιούσαν ένα μοντέλο δεδομένων με βάση τις προβολές σελίδων. Αυτό σημαίνει ότι είναι πιο κατάλληλα για την παρακολούθηση της δραστηριότητας των χρηστών σε έναν </a:t>
            </a:r>
            <a:r>
              <a:rPr lang="el-GR" dirty="0" err="1">
                <a:latin typeface="Times New Roman" panose="02020603050405020304" pitchFamily="18" charset="0"/>
                <a:cs typeface="Times New Roman" panose="02020603050405020304" pitchFamily="18" charset="0"/>
              </a:rPr>
              <a:t>ιστότοπο</a:t>
            </a:r>
            <a:r>
              <a:rPr lang="el-GR" dirty="0">
                <a:latin typeface="Times New Roman" panose="02020603050405020304" pitchFamily="18" charset="0"/>
                <a:cs typeface="Times New Roman" panose="02020603050405020304" pitchFamily="18" charset="0"/>
              </a:rPr>
              <a:t> που βασίζεται σε προβολές σελίδων χωρίς όμως να δίνει έμφαση στο ποιες ενέργειες κάνουν σε αυτή οι χρήστες</a:t>
            </a:r>
            <a:r>
              <a:rPr lang="el-GR" dirty="0" smtClean="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Τα </a:t>
            </a:r>
            <a:r>
              <a:rPr lang="el-GR" b="1" dirty="0" err="1">
                <a:latin typeface="Times New Roman" panose="02020603050405020304" pitchFamily="18" charset="0"/>
                <a:cs typeface="Times New Roman" panose="02020603050405020304" pitchFamily="18" charset="0"/>
              </a:rPr>
              <a:t>Google</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Analytics</a:t>
            </a:r>
            <a:r>
              <a:rPr lang="el-GR" b="1" dirty="0">
                <a:latin typeface="Times New Roman" panose="02020603050405020304" pitchFamily="18" charset="0"/>
                <a:cs typeface="Times New Roman" panose="02020603050405020304" pitchFamily="18" charset="0"/>
              </a:rPr>
              <a:t> 4 </a:t>
            </a:r>
            <a:r>
              <a:rPr lang="el-GR" dirty="0">
                <a:latin typeface="Times New Roman" panose="02020603050405020304" pitchFamily="18" charset="0"/>
                <a:cs typeface="Times New Roman" panose="02020603050405020304" pitchFamily="18" charset="0"/>
              </a:rPr>
              <a:t>έχουν σχεδιαστεί για να είναι πιο ευέλικτα και προσαρμόσιμα από τα </a:t>
            </a:r>
            <a:r>
              <a:rPr lang="el-GR" dirty="0" err="1">
                <a:latin typeface="Times New Roman" panose="02020603050405020304" pitchFamily="18" charset="0"/>
                <a:cs typeface="Times New Roman" panose="02020603050405020304" pitchFamily="18" charset="0"/>
              </a:rPr>
              <a:t>Universal</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Χρησιμοποιούν ένα μοντέλο δεδομένων με βάση τα συμβάντα, το οποίο εστιάζει στις αλληλεπιδράσεις των χρηστών με έναν </a:t>
            </a:r>
            <a:r>
              <a:rPr lang="el-GR" dirty="0" err="1">
                <a:latin typeface="Times New Roman" panose="02020603050405020304" pitchFamily="18" charset="0"/>
                <a:cs typeface="Times New Roman" panose="02020603050405020304" pitchFamily="18" charset="0"/>
              </a:rPr>
              <a:t>ιστότοπο</a:t>
            </a:r>
            <a:r>
              <a:rPr lang="el-GR" dirty="0">
                <a:latin typeface="Times New Roman" panose="02020603050405020304" pitchFamily="18" charset="0"/>
                <a:cs typeface="Times New Roman" panose="02020603050405020304" pitchFamily="18" charset="0"/>
              </a:rPr>
              <a:t> ή μια εφαρμογή και όχι στις προβολές σελίδων.</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endParaRPr lang="el-GR" sz="500" dirty="0" smtClean="0">
              <a:latin typeface="Times New Roman" panose="02020603050405020304" pitchFamily="18" charset="0"/>
              <a:cs typeface="Times New Roman" panose="02020603050405020304" pitchFamily="18" charset="0"/>
            </a:endParaRPr>
          </a:p>
          <a:p>
            <a:pPr marL="0" indent="0" algn="just">
              <a:buNone/>
            </a:pPr>
            <a:endParaRPr lang="el-GR" sz="500" dirty="0" smtClean="0">
              <a:latin typeface="Times New Roman" panose="02020603050405020304" pitchFamily="18" charset="0"/>
              <a:cs typeface="Times New Roman" panose="02020603050405020304" pitchFamily="18" charset="0"/>
            </a:endParaRPr>
          </a:p>
          <a:p>
            <a:pPr marL="0" indent="0" algn="just">
              <a:buNone/>
            </a:pPr>
            <a:endParaRPr lang="el-GR" dirty="0" smtClean="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5</a:t>
            </a:fld>
            <a:endParaRPr lang="el-GR"/>
          </a:p>
        </p:txBody>
      </p:sp>
    </p:spTree>
    <p:extLst>
      <p:ext uri="{BB962C8B-B14F-4D97-AF65-F5344CB8AC3E}">
        <p14:creationId xmlns:p14="http://schemas.microsoft.com/office/powerpoint/2010/main" xmlns="" val="30860055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Θέση αριθμού διαφάνειας 3"/>
          <p:cNvSpPr>
            <a:spLocks noGrp="1"/>
          </p:cNvSpPr>
          <p:nvPr>
            <p:ph type="sldNum" sz="quarter" idx="12"/>
          </p:nvPr>
        </p:nvSpPr>
        <p:spPr/>
        <p:txBody>
          <a:bodyPr/>
          <a:lstStyle/>
          <a:p>
            <a:fld id="{26817F70-57F3-4A75-AF70-9145D085A314}" type="slidenum">
              <a:rPr lang="el-GR" smtClean="0"/>
              <a:pPr/>
              <a:t>6</a:t>
            </a:fld>
            <a:endParaRPr lang="el-GR"/>
          </a:p>
        </p:txBody>
      </p:sp>
      <p:pic>
        <p:nvPicPr>
          <p:cNvPr id="5" name="Picture 4" descr="Google Analytics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914598" y="932421"/>
            <a:ext cx="3943418" cy="470267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Ορθογώνιο 5"/>
          <p:cNvSpPr/>
          <p:nvPr/>
        </p:nvSpPr>
        <p:spPr>
          <a:xfrm>
            <a:off x="-1" y="932421"/>
            <a:ext cx="7577847" cy="4832092"/>
          </a:xfrm>
          <a:prstGeom prst="rect">
            <a:avLst/>
          </a:prstGeom>
        </p:spPr>
        <p:txBody>
          <a:bodyPr wrap="square">
            <a:spAutoFit/>
          </a:bodyPr>
          <a:lstStyle/>
          <a:p>
            <a:pPr algn="just"/>
            <a:r>
              <a:rPr lang="el-GR" sz="2800" b="1" dirty="0" smtClean="0">
                <a:latin typeface="Times New Roman" panose="02020603050405020304" pitchFamily="18" charset="0"/>
                <a:cs typeface="Times New Roman" panose="02020603050405020304" pitchFamily="18" charset="0"/>
              </a:rPr>
              <a:t>Βασικές διαφορές:</a:t>
            </a:r>
            <a:endParaRPr lang="el-GR" sz="2800" dirty="0" smtClean="0">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Η GA4 βασίζεται στη μέτρηση γεγονότων (</a:t>
            </a:r>
            <a:r>
              <a:rPr lang="el-GR" sz="2800" dirty="0" err="1" smtClean="0">
                <a:latin typeface="Times New Roman" panose="02020603050405020304" pitchFamily="18" charset="0"/>
                <a:cs typeface="Times New Roman" panose="02020603050405020304" pitchFamily="18" charset="0"/>
              </a:rPr>
              <a:t>event-based</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tracking</a:t>
            </a:r>
            <a:r>
              <a:rPr lang="el-GR" sz="2800" dirty="0" smtClean="0">
                <a:latin typeface="Times New Roman" panose="02020603050405020304" pitchFamily="18" charset="0"/>
                <a:cs typeface="Times New Roman" panose="02020603050405020304" pitchFamily="18" charset="0"/>
              </a:rPr>
              <a:t>) αντί για συνεδρίες (</a:t>
            </a:r>
            <a:r>
              <a:rPr lang="el-GR" sz="2800" dirty="0" err="1" smtClean="0">
                <a:latin typeface="Times New Roman" panose="02020603050405020304" pitchFamily="18" charset="0"/>
                <a:cs typeface="Times New Roman" panose="02020603050405020304" pitchFamily="18" charset="0"/>
              </a:rPr>
              <a:t>session-based</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tracking</a:t>
            </a:r>
            <a:r>
              <a:rPr lang="el-GR" sz="2800" dirty="0" smtClean="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Περιλαμβάνει βελτιωμένη ανάλυση χρηστών μεταξύ συσκευών.</a:t>
            </a:r>
          </a:p>
          <a:p>
            <a:pPr marL="457200" indent="-457200"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Χρησιμοποιεί AI και </a:t>
            </a:r>
            <a:r>
              <a:rPr lang="el-GR" sz="2800" dirty="0" err="1" smtClean="0">
                <a:latin typeface="Times New Roman" panose="02020603050405020304" pitchFamily="18" charset="0"/>
                <a:cs typeface="Times New Roman" panose="02020603050405020304" pitchFamily="18" charset="0"/>
              </a:rPr>
              <a:t>machine</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learning</a:t>
            </a:r>
            <a:r>
              <a:rPr lang="el-GR" sz="2800" dirty="0" smtClean="0">
                <a:latin typeface="Times New Roman" panose="02020603050405020304" pitchFamily="18" charset="0"/>
                <a:cs typeface="Times New Roman" panose="02020603050405020304" pitchFamily="18" charset="0"/>
              </a:rPr>
              <a:t> για πρόβλεψη συμπεριφοράς.</a:t>
            </a:r>
          </a:p>
          <a:p>
            <a:pPr marL="457200" indent="-457200"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Ενσωματώνεται ευκολότερα με άλλες πλατφόρμες της </a:t>
            </a:r>
            <a:r>
              <a:rPr lang="el-GR" sz="2800" dirty="0" err="1" smtClean="0">
                <a:latin typeface="Times New Roman" panose="02020603050405020304" pitchFamily="18" charset="0"/>
                <a:cs typeface="Times New Roman" panose="02020603050405020304" pitchFamily="18" charset="0"/>
              </a:rPr>
              <a:t>Google</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Google</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Ads</a:t>
            </a:r>
            <a:r>
              <a:rPr lang="el-GR" sz="2800" dirty="0" smtClean="0">
                <a:latin typeface="Times New Roman" panose="02020603050405020304" pitchFamily="18" charset="0"/>
                <a:cs typeface="Times New Roman" panose="02020603050405020304" pitchFamily="18" charset="0"/>
              </a:rPr>
              <a:t>, </a:t>
            </a:r>
            <a:r>
              <a:rPr lang="el-GR" sz="2800" dirty="0" err="1" smtClean="0">
                <a:latin typeface="Times New Roman" panose="02020603050405020304" pitchFamily="18" charset="0"/>
                <a:cs typeface="Times New Roman" panose="02020603050405020304" pitchFamily="18" charset="0"/>
              </a:rPr>
              <a:t>BigQuery</a:t>
            </a:r>
            <a:r>
              <a:rPr lang="el-GR"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66547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32362" y="320675"/>
            <a:ext cx="10515600" cy="1325563"/>
          </a:xfrm>
        </p:spPr>
        <p:txBody>
          <a:bodyPr/>
          <a:lstStyle/>
          <a:p>
            <a:r>
              <a:rPr lang="el-GR" b="1" dirty="0" smtClean="0">
                <a:latin typeface="Times New Roman" panose="02020603050405020304" pitchFamily="18" charset="0"/>
                <a:cs typeface="Times New Roman" panose="02020603050405020304" pitchFamily="18" charset="0"/>
              </a:rPr>
              <a:t>Οφέλη του </a:t>
            </a:r>
            <a:r>
              <a:rPr lang="en-US" b="1" dirty="0" smtClean="0">
                <a:latin typeface="Times New Roman" panose="02020603050405020304" pitchFamily="18" charset="0"/>
                <a:cs typeface="Times New Roman" panose="02020603050405020304" pitchFamily="18" charset="0"/>
              </a:rPr>
              <a:t>Google Analytics</a:t>
            </a:r>
            <a:r>
              <a:rPr lang="en-US" b="1" dirty="0" smtClean="0"/>
              <a:t/>
            </a:r>
            <a:br>
              <a:rPr lang="en-US" b="1" dirty="0" smtClean="0"/>
            </a:br>
            <a:endParaRPr lang="el-GR" dirty="0"/>
          </a:p>
        </p:txBody>
      </p:sp>
      <p:sp>
        <p:nvSpPr>
          <p:cNvPr id="3" name="Θέση περιεχομένου 2"/>
          <p:cNvSpPr>
            <a:spLocks noGrp="1"/>
          </p:cNvSpPr>
          <p:nvPr>
            <p:ph idx="1"/>
          </p:nvPr>
        </p:nvSpPr>
        <p:spPr/>
        <p:txBody>
          <a:bodyPr/>
          <a:lstStyle/>
          <a:p>
            <a:pPr algn="just"/>
            <a:r>
              <a:rPr lang="el-GR" b="1" dirty="0" smtClean="0">
                <a:latin typeface="Times New Roman" panose="02020603050405020304" pitchFamily="18" charset="0"/>
                <a:cs typeface="Times New Roman" panose="02020603050405020304" pitchFamily="18" charset="0"/>
              </a:rPr>
              <a:t>Βελτίωση SEO &amp; Διαφήμισης:</a:t>
            </a:r>
            <a:r>
              <a:rPr lang="el-GR" dirty="0" smtClean="0">
                <a:latin typeface="Times New Roman" panose="02020603050405020304" pitchFamily="18" charset="0"/>
                <a:cs typeface="Times New Roman" panose="02020603050405020304" pitchFamily="18" charset="0"/>
              </a:rPr>
              <a:t> Ανάλυση των πιο αποδοτικών λέξεων-κλειδιών και διαφημιστικών καμπανιών.</a:t>
            </a:r>
          </a:p>
          <a:p>
            <a:pPr algn="just"/>
            <a:r>
              <a:rPr lang="el-GR" b="1" dirty="0" smtClean="0">
                <a:latin typeface="Times New Roman" panose="02020603050405020304" pitchFamily="18" charset="0"/>
                <a:cs typeface="Times New Roman" panose="02020603050405020304" pitchFamily="18" charset="0"/>
              </a:rPr>
              <a:t>Καλύτερη εμπειρία χρήστη:</a:t>
            </a:r>
            <a:r>
              <a:rPr lang="el-GR" dirty="0" smtClean="0">
                <a:latin typeface="Times New Roman" panose="02020603050405020304" pitchFamily="18" charset="0"/>
                <a:cs typeface="Times New Roman" panose="02020603050405020304" pitchFamily="18" charset="0"/>
              </a:rPr>
              <a:t> Κατανόηση της συμπεριφοράς των επισκεπτών και βελτίωση της πλοήγησης.</a:t>
            </a:r>
          </a:p>
          <a:p>
            <a:pPr algn="just"/>
            <a:r>
              <a:rPr lang="el-GR" b="1" dirty="0" smtClean="0">
                <a:latin typeface="Times New Roman" panose="02020603050405020304" pitchFamily="18" charset="0"/>
                <a:cs typeface="Times New Roman" panose="02020603050405020304" pitchFamily="18" charset="0"/>
              </a:rPr>
              <a:t>Αύξηση πωλήσεων &amp; μετατροπών:</a:t>
            </a:r>
            <a:r>
              <a:rPr lang="el-GR" dirty="0" smtClean="0">
                <a:latin typeface="Times New Roman" panose="02020603050405020304" pitchFamily="18" charset="0"/>
                <a:cs typeface="Times New Roman" panose="02020603050405020304" pitchFamily="18" charset="0"/>
              </a:rPr>
              <a:t> Εντοπισμός προβληματικών σημείων στη διαδικασία αγοράς.</a:t>
            </a:r>
          </a:p>
          <a:p>
            <a:pPr algn="just"/>
            <a:r>
              <a:rPr lang="el-GR" b="1" dirty="0" smtClean="0">
                <a:latin typeface="Times New Roman" panose="02020603050405020304" pitchFamily="18" charset="0"/>
                <a:cs typeface="Times New Roman" panose="02020603050405020304" pitchFamily="18" charset="0"/>
              </a:rPr>
              <a:t>Ακριβής στόχευση:</a:t>
            </a:r>
            <a:r>
              <a:rPr lang="el-GR" dirty="0" smtClean="0">
                <a:latin typeface="Times New Roman" panose="02020603050405020304" pitchFamily="18" charset="0"/>
                <a:cs typeface="Times New Roman" panose="02020603050405020304" pitchFamily="18" charset="0"/>
              </a:rPr>
              <a:t> Χρήση δεδομένων για τη βελτίωση των διαφημίσεων και της στρατηγικής περιεχομένου.</a:t>
            </a:r>
          </a:p>
          <a:p>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7</a:t>
            </a:fld>
            <a:endParaRPr lang="el-GR"/>
          </a:p>
        </p:txBody>
      </p:sp>
    </p:spTree>
    <p:extLst>
      <p:ext uri="{BB962C8B-B14F-4D97-AF65-F5344CB8AC3E}">
        <p14:creationId xmlns:p14="http://schemas.microsoft.com/office/powerpoint/2010/main" xmlns="" val="2627907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5357" y="0"/>
            <a:ext cx="10515600" cy="1325563"/>
          </a:xfrm>
        </p:spPr>
        <p:txBody>
          <a:bodyPr/>
          <a:lstStyle/>
          <a:p>
            <a:r>
              <a:rPr lang="el-GR" b="1" dirty="0">
                <a:latin typeface="Times New Roman" panose="02020603050405020304" pitchFamily="18" charset="0"/>
                <a:cs typeface="Times New Roman" panose="02020603050405020304" pitchFamily="18" charset="0"/>
              </a:rPr>
              <a:t>Πλεονεκτήματα </a:t>
            </a:r>
            <a:r>
              <a:rPr lang="en-US" b="1" dirty="0">
                <a:latin typeface="Times New Roman" panose="02020603050405020304" pitchFamily="18" charset="0"/>
                <a:cs typeface="Times New Roman" panose="02020603050405020304" pitchFamily="18" charset="0"/>
              </a:rPr>
              <a:t>Google Analytics</a:t>
            </a:r>
          </a:p>
        </p:txBody>
      </p:sp>
      <p:sp>
        <p:nvSpPr>
          <p:cNvPr id="3" name="Θέση περιεχομένου 2"/>
          <p:cNvSpPr>
            <a:spLocks noGrp="1"/>
          </p:cNvSpPr>
          <p:nvPr>
            <p:ph idx="1"/>
          </p:nvPr>
        </p:nvSpPr>
        <p:spPr>
          <a:xfrm>
            <a:off x="517188" y="1779756"/>
            <a:ext cx="10515600" cy="4351338"/>
          </a:xfrm>
        </p:spPr>
        <p:txBody>
          <a:bodyPr>
            <a:normAutofit fontScale="92500" lnSpcReduction="20000"/>
          </a:bodyPr>
          <a:lstStyle/>
          <a:p>
            <a:pPr algn="just"/>
            <a:r>
              <a:rPr lang="el-GR" dirty="0">
                <a:latin typeface="Times New Roman" panose="02020603050405020304" pitchFamily="18" charset="0"/>
                <a:cs typeface="Times New Roman" panose="02020603050405020304" pitchFamily="18" charset="0"/>
              </a:rPr>
              <a:t>Είναι δωρεάν.</a:t>
            </a:r>
          </a:p>
          <a:p>
            <a:pPr algn="just"/>
            <a:r>
              <a:rPr lang="el-GR" dirty="0">
                <a:latin typeface="Times New Roman" panose="02020603050405020304" pitchFamily="18" charset="0"/>
                <a:cs typeface="Times New Roman" panose="02020603050405020304" pitchFamily="18" charset="0"/>
              </a:rPr>
              <a:t>Είναι εύκολο στην εφαρμογή και στην εγκατάσταση.</a:t>
            </a:r>
          </a:p>
          <a:p>
            <a:pPr algn="just"/>
            <a:r>
              <a:rPr lang="el-GR" dirty="0">
                <a:latin typeface="Times New Roman" panose="02020603050405020304" pitchFamily="18" charset="0"/>
                <a:cs typeface="Times New Roman" panose="02020603050405020304" pitchFamily="18" charset="0"/>
              </a:rPr>
              <a:t>Είναι φιλικό προς το χρήστη.</a:t>
            </a:r>
          </a:p>
          <a:p>
            <a:pPr algn="just"/>
            <a:r>
              <a:rPr lang="el-GR" dirty="0">
                <a:latin typeface="Times New Roman" panose="02020603050405020304" pitchFamily="18" charset="0"/>
                <a:cs typeface="Times New Roman" panose="02020603050405020304" pitchFamily="18" charset="0"/>
              </a:rPr>
              <a:t>Προσφέρει αναλυτικές και προσαρμόσιμες αναφορές (</a:t>
            </a:r>
            <a:r>
              <a:rPr lang="el-GR" dirty="0" err="1">
                <a:latin typeface="Times New Roman" panose="02020603050405020304" pitchFamily="18" charset="0"/>
                <a:cs typeface="Times New Roman" panose="02020603050405020304" pitchFamily="18" charset="0"/>
              </a:rPr>
              <a:t>reports</a:t>
            </a:r>
            <a:r>
              <a:rPr lang="el-GR" dirty="0">
                <a:latin typeface="Times New Roman" panose="02020603050405020304" pitchFamily="18" charset="0"/>
                <a:cs typeface="Times New Roman" panose="02020603050405020304" pitchFamily="18" charset="0"/>
              </a:rPr>
              <a:t>), πίνακες ελέγχου και συλλογή δεδομένων.</a:t>
            </a:r>
          </a:p>
          <a:p>
            <a:pPr algn="just"/>
            <a:r>
              <a:rPr lang="el-GR" dirty="0">
                <a:latin typeface="Times New Roman" panose="02020603050405020304" pitchFamily="18" charset="0"/>
                <a:cs typeface="Times New Roman" panose="02020603050405020304" pitchFamily="18" charset="0"/>
              </a:rPr>
              <a:t>Διατίθενται τόσο βασικές όσο και σύνθετες επιλογές.</a:t>
            </a:r>
          </a:p>
          <a:p>
            <a:pPr algn="just"/>
            <a:r>
              <a:rPr lang="el-GR" dirty="0">
                <a:latin typeface="Times New Roman" panose="02020603050405020304" pitchFamily="18" charset="0"/>
                <a:cs typeface="Times New Roman" panose="02020603050405020304" pitchFamily="18" charset="0"/>
              </a:rPr>
              <a:t>Προσφέρει επιλογές “ενοποίησης”/”επικοινωνίας” με άλλα προϊόντα της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Προσφέρει επιλογές “ενοποίησης”/”επικοινωνίας” με προϊόντα εκτός της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όπως το Facebook, το </a:t>
            </a:r>
            <a:r>
              <a:rPr lang="el-GR" dirty="0" err="1">
                <a:latin typeface="Times New Roman" panose="02020603050405020304" pitchFamily="18" charset="0"/>
                <a:cs typeface="Times New Roman" panose="02020603050405020304" pitchFamily="18" charset="0"/>
              </a:rPr>
              <a:t>Yahoo</a:t>
            </a:r>
            <a:r>
              <a:rPr lang="el-GR" dirty="0">
                <a:latin typeface="Times New Roman" panose="02020603050405020304" pitchFamily="18" charset="0"/>
                <a:cs typeface="Times New Roman" panose="02020603050405020304" pitchFamily="18" charset="0"/>
              </a:rPr>
              <a:t> και το Bing.</a:t>
            </a:r>
          </a:p>
          <a:p>
            <a:pPr algn="just"/>
            <a:r>
              <a:rPr lang="el-GR" dirty="0">
                <a:latin typeface="Times New Roman" panose="02020603050405020304" pitchFamily="18" charset="0"/>
                <a:cs typeface="Times New Roman" panose="02020603050405020304" pitchFamily="18" charset="0"/>
              </a:rPr>
              <a:t>Παρέχει εκτενείς, πολύτιμες πληροφορίες σχετικά με τη συμπεριφορά των χρηστών στο διαδίκτυο</a:t>
            </a:r>
          </a:p>
          <a:p>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8</a:t>
            </a:fld>
            <a:endParaRPr lang="el-GR"/>
          </a:p>
        </p:txBody>
      </p:sp>
    </p:spTree>
    <p:extLst>
      <p:ext uri="{BB962C8B-B14F-4D97-AF65-F5344CB8AC3E}">
        <p14:creationId xmlns:p14="http://schemas.microsoft.com/office/powerpoint/2010/main" xmlns="" val="3903359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0" y="151117"/>
            <a:ext cx="12191999" cy="1325563"/>
          </a:xfrm>
        </p:spPr>
        <p:txBody>
          <a:bodyPr>
            <a:normAutofit fontScale="90000"/>
          </a:bodyPr>
          <a:lstStyle/>
          <a:p>
            <a:r>
              <a:rPr lang="el-GR" sz="4000" b="1" dirty="0">
                <a:latin typeface="Times New Roman" panose="02020603050405020304" pitchFamily="18" charset="0"/>
                <a:cs typeface="Times New Roman" panose="02020603050405020304" pitchFamily="18" charset="0"/>
              </a:rPr>
              <a:t>Πώς να εγκαταστήσεις το </a:t>
            </a:r>
            <a:r>
              <a:rPr lang="el-GR" sz="4000" b="1" dirty="0" err="1">
                <a:latin typeface="Times New Roman" panose="02020603050405020304" pitchFamily="18" charset="0"/>
                <a:cs typeface="Times New Roman" panose="02020603050405020304" pitchFamily="18" charset="0"/>
              </a:rPr>
              <a:t>Google</a:t>
            </a:r>
            <a:r>
              <a:rPr lang="el-GR" sz="4000" b="1" dirty="0">
                <a:latin typeface="Times New Roman" panose="02020603050405020304" pitchFamily="18" charset="0"/>
                <a:cs typeface="Times New Roman" panose="02020603050405020304" pitchFamily="18" charset="0"/>
              </a:rPr>
              <a:t> </a:t>
            </a:r>
            <a:r>
              <a:rPr lang="el-GR" sz="4000" b="1" dirty="0" err="1">
                <a:latin typeface="Times New Roman" panose="02020603050405020304" pitchFamily="18" charset="0"/>
                <a:cs typeface="Times New Roman" panose="02020603050405020304" pitchFamily="18" charset="0"/>
              </a:rPr>
              <a:t>Analytics</a:t>
            </a:r>
            <a:r>
              <a:rPr lang="el-GR" sz="4000" b="1" dirty="0">
                <a:latin typeface="Times New Roman" panose="02020603050405020304" pitchFamily="18" charset="0"/>
                <a:cs typeface="Times New Roman" panose="02020603050405020304" pitchFamily="18" charset="0"/>
              </a:rPr>
              <a:t> στην ιστοσελίδα</a:t>
            </a:r>
            <a:r>
              <a:rPr lang="el-GR" dirty="0"/>
              <a:t/>
            </a:r>
            <a:br>
              <a:rPr lang="el-GR" dirty="0"/>
            </a:br>
            <a:endParaRPr lang="el-GR" dirty="0"/>
          </a:p>
        </p:txBody>
      </p:sp>
      <p:sp>
        <p:nvSpPr>
          <p:cNvPr id="3" name="Θέση περιεχομένου 2"/>
          <p:cNvSpPr>
            <a:spLocks noGrp="1"/>
          </p:cNvSpPr>
          <p:nvPr>
            <p:ph idx="1"/>
          </p:nvPr>
        </p:nvSpPr>
        <p:spPr>
          <a:xfrm>
            <a:off x="136188" y="1460500"/>
            <a:ext cx="11731557" cy="4895850"/>
          </a:xfrm>
        </p:spPr>
        <p:txBody>
          <a:bodyPr>
            <a:normAutofit fontScale="92500"/>
          </a:bodyPr>
          <a:lstStyle/>
          <a:p>
            <a:pPr algn="just"/>
            <a:r>
              <a:rPr lang="el-GR" dirty="0">
                <a:latin typeface="Times New Roman" panose="02020603050405020304" pitchFamily="18" charset="0"/>
                <a:cs typeface="Times New Roman" panose="02020603050405020304" pitchFamily="18" charset="0"/>
              </a:rPr>
              <a:t>Για να εγκαταστήσεις το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Analytics</a:t>
            </a:r>
            <a:r>
              <a:rPr lang="el-GR" dirty="0">
                <a:latin typeface="Times New Roman" panose="02020603050405020304" pitchFamily="18" charset="0"/>
                <a:cs typeface="Times New Roman" panose="02020603050405020304" pitchFamily="18" charset="0"/>
              </a:rPr>
              <a:t>, θα χρειαστείς έναν δωρεάν λογαριασμό στη </a:t>
            </a:r>
            <a:r>
              <a:rPr lang="el-GR" dirty="0" err="1">
                <a:latin typeface="Times New Roman" panose="02020603050405020304" pitchFamily="18" charset="0"/>
                <a:cs typeface="Times New Roman" panose="02020603050405020304" pitchFamily="18" charset="0"/>
              </a:rPr>
              <a:t>Google</a:t>
            </a:r>
            <a:r>
              <a:rPr lang="el-GR"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Στη </a:t>
            </a:r>
            <a:r>
              <a:rPr lang="el-GR" dirty="0">
                <a:latin typeface="Times New Roman" panose="02020603050405020304" pitchFamily="18" charset="0"/>
                <a:cs typeface="Times New Roman" panose="02020603050405020304" pitchFamily="18" charset="0"/>
              </a:rPr>
              <a:t>συνέχεια θα πρέπει να ενσωματώσεις τον κώδικα παρακολούθησης στην ιστοσελίδα που σε ενδιαφέρει, ή ακόμα να ενσωματώσεις πολλές ιστοσελίδες που σε αφορούν προκειμένου να παίρνετε τα δεδομένα που θέλεις να βλέπεις. Για να ξεκινήσεις, κάνε κλικ στην καρτέλα “Ρυθμίσεις” στη γραμμή πλοήγησης και μετακινήσου προς τα κάτω μέχρι να δεις ένα κουμπί που λέει “Εγκατάσταση κώδικα παρακολούθησης”. </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Προσθέστε μια ιδιοκτησία και επιλέξτε GA4 ή UA (ανάλογα με τις ανάγκες σας).</a:t>
            </a:r>
          </a:p>
          <a:p>
            <a:pPr algn="just"/>
            <a:r>
              <a:rPr lang="el-GR" dirty="0" smtClean="0">
                <a:latin typeface="Times New Roman" panose="02020603050405020304" pitchFamily="18" charset="0"/>
                <a:cs typeface="Times New Roman" panose="02020603050405020304" pitchFamily="18" charset="0"/>
              </a:rPr>
              <a:t>Λάβετε το </a:t>
            </a:r>
            <a:r>
              <a:rPr lang="el-GR" b="1" dirty="0" err="1" smtClean="0">
                <a:latin typeface="Times New Roman" panose="02020603050405020304" pitchFamily="18" charset="0"/>
                <a:cs typeface="Times New Roman" panose="02020603050405020304" pitchFamily="18" charset="0"/>
              </a:rPr>
              <a:t>Tracking</a:t>
            </a:r>
            <a:r>
              <a:rPr lang="el-GR" b="1" dirty="0" smtClean="0">
                <a:latin typeface="Times New Roman" panose="02020603050405020304" pitchFamily="18" charset="0"/>
                <a:cs typeface="Times New Roman" panose="02020603050405020304" pitchFamily="18" charset="0"/>
              </a:rPr>
              <a:t> ID</a:t>
            </a:r>
            <a:r>
              <a:rPr lang="el-GR" dirty="0" smtClean="0">
                <a:latin typeface="Times New Roman" panose="02020603050405020304" pitchFamily="18" charset="0"/>
                <a:cs typeface="Times New Roman" panose="02020603050405020304" pitchFamily="18" charset="0"/>
              </a:rPr>
              <a:t> ή το </a:t>
            </a:r>
            <a:r>
              <a:rPr lang="el-GR" b="1" dirty="0" err="1" smtClean="0">
                <a:latin typeface="Times New Roman" panose="02020603050405020304" pitchFamily="18" charset="0"/>
                <a:cs typeface="Times New Roman" panose="02020603050405020304" pitchFamily="18" charset="0"/>
              </a:rPr>
              <a:t>Measurement</a:t>
            </a:r>
            <a:r>
              <a:rPr lang="el-GR" b="1" dirty="0" smtClean="0">
                <a:latin typeface="Times New Roman" panose="02020603050405020304" pitchFamily="18" charset="0"/>
                <a:cs typeface="Times New Roman" panose="02020603050405020304" pitchFamily="18" charset="0"/>
              </a:rPr>
              <a:t> ID</a:t>
            </a:r>
            <a:r>
              <a:rPr lang="el-GR" dirty="0" smtClean="0">
                <a:latin typeface="Times New Roman" panose="02020603050405020304" pitchFamily="18" charset="0"/>
                <a:cs typeface="Times New Roman" panose="02020603050405020304" pitchFamily="18" charset="0"/>
              </a:rPr>
              <a:t> και προσθέστε το στον </a:t>
            </a:r>
            <a:r>
              <a:rPr lang="el-GR" dirty="0" err="1" smtClean="0">
                <a:latin typeface="Times New Roman" panose="02020603050405020304" pitchFamily="18" charset="0"/>
                <a:cs typeface="Times New Roman" panose="02020603050405020304" pitchFamily="18" charset="0"/>
              </a:rPr>
              <a:t>ιστότοπό</a:t>
            </a:r>
            <a:r>
              <a:rPr lang="el-GR" dirty="0" smtClean="0">
                <a:latin typeface="Times New Roman" panose="02020603050405020304" pitchFamily="18" charset="0"/>
                <a:cs typeface="Times New Roman" panose="02020603050405020304" pitchFamily="18" charset="0"/>
              </a:rPr>
              <a:t> σας.</a:t>
            </a:r>
          </a:p>
          <a:p>
            <a:pPr algn="just"/>
            <a:r>
              <a:rPr lang="el-GR" dirty="0" smtClean="0">
                <a:latin typeface="Times New Roman" panose="02020603050405020304" pitchFamily="18" charset="0"/>
                <a:cs typeface="Times New Roman" panose="02020603050405020304" pitchFamily="18" charset="0"/>
              </a:rPr>
              <a:t>Επαληθεύστε τη ρύθμιση μέσω του </a:t>
            </a:r>
            <a:r>
              <a:rPr lang="el-GR" b="1" dirty="0" err="1" smtClean="0">
                <a:latin typeface="Times New Roman" panose="02020603050405020304" pitchFamily="18" charset="0"/>
                <a:cs typeface="Times New Roman" panose="02020603050405020304" pitchFamily="18" charset="0"/>
              </a:rPr>
              <a:t>Google</a:t>
            </a:r>
            <a:r>
              <a:rPr lang="el-GR" b="1" dirty="0" smtClean="0">
                <a:latin typeface="Times New Roman" panose="02020603050405020304" pitchFamily="18" charset="0"/>
                <a:cs typeface="Times New Roman" panose="02020603050405020304" pitchFamily="18" charset="0"/>
              </a:rPr>
              <a:t> </a:t>
            </a:r>
            <a:r>
              <a:rPr lang="el-GR" b="1" dirty="0" err="1" smtClean="0">
                <a:latin typeface="Times New Roman" panose="02020603050405020304" pitchFamily="18" charset="0"/>
                <a:cs typeface="Times New Roman" panose="02020603050405020304" pitchFamily="18" charset="0"/>
              </a:rPr>
              <a:t>Tag</a:t>
            </a:r>
            <a:r>
              <a:rPr lang="el-GR" b="1" dirty="0" smtClean="0">
                <a:latin typeface="Times New Roman" panose="02020603050405020304" pitchFamily="18" charset="0"/>
                <a:cs typeface="Times New Roman" panose="02020603050405020304" pitchFamily="18" charset="0"/>
              </a:rPr>
              <a:t> </a:t>
            </a:r>
            <a:r>
              <a:rPr lang="el-GR" b="1" dirty="0" err="1" smtClean="0">
                <a:latin typeface="Times New Roman" panose="02020603050405020304" pitchFamily="18" charset="0"/>
                <a:cs typeface="Times New Roman" panose="02020603050405020304" pitchFamily="18" charset="0"/>
              </a:rPr>
              <a:t>Manager</a:t>
            </a:r>
            <a:r>
              <a:rPr lang="el-GR" dirty="0" smtClean="0">
                <a:latin typeface="Times New Roman" panose="02020603050405020304" pitchFamily="18" charset="0"/>
                <a:cs typeface="Times New Roman" panose="02020603050405020304" pitchFamily="18" charset="0"/>
              </a:rPr>
              <a:t> ή με απευθείας εισαγωγή κώδικα στο HTML.</a:t>
            </a:r>
            <a:endParaRPr lang="el-GR"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9</a:t>
            </a:fld>
            <a:endParaRPr lang="el-GR"/>
          </a:p>
        </p:txBody>
      </p:sp>
    </p:spTree>
    <p:extLst>
      <p:ext uri="{BB962C8B-B14F-4D97-AF65-F5344CB8AC3E}">
        <p14:creationId xmlns:p14="http://schemas.microsoft.com/office/powerpoint/2010/main" xmlns="" val="3123298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645</Words>
  <Application>Microsoft Office PowerPoint</Application>
  <PresentationFormat>Προσαρμογή</PresentationFormat>
  <Paragraphs>65</Paragraphs>
  <Slides>12</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   ΤΕΧΝΙΚΟΣ ΕΦΑΡΜΟΓΩΝ ΠΛΗΡΟΦΟΡΙΚΗΣ (Πολυμέσα/Web designer – Developer/ Video games)</vt:lpstr>
      <vt:lpstr>Google Analytics</vt:lpstr>
      <vt:lpstr>Πώς λειτουργεί το Google Analytics </vt:lpstr>
      <vt:lpstr>Βασικές λειτουργίες</vt:lpstr>
      <vt:lpstr>Google Analytics 4 (GA4) vs Universal Analytics (UA) </vt:lpstr>
      <vt:lpstr>Διαφάνεια 6</vt:lpstr>
      <vt:lpstr>Οφέλη του Google Analytics </vt:lpstr>
      <vt:lpstr>Πλεονεκτήματα Google Analytics</vt:lpstr>
      <vt:lpstr>Πώς να εγκαταστήσεις το Google Analytics στην ιστοσελίδα </vt:lpstr>
      <vt:lpstr>Συμπέρασμα</vt:lpstr>
      <vt:lpstr>Διαφάνεια 11</vt:lpstr>
      <vt:lpstr>Διαφάνεια 12</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ΤΕΧΝΙΚΟΣ ΕΦΑΡΜΟΓΩΝ ΠΛΗΡΟΦΟΡΙΚΗΣ (Πολυμέσα/Web designer – Developer/ Video games)</dc:title>
  <dc:creator>Δημήτριος Σελίμης</dc:creator>
  <cp:lastModifiedBy>user</cp:lastModifiedBy>
  <cp:revision>11</cp:revision>
  <dcterms:created xsi:type="dcterms:W3CDTF">2025-03-12T19:21:49Z</dcterms:created>
  <dcterms:modified xsi:type="dcterms:W3CDTF">2025-03-13T13:20:34Z</dcterms:modified>
</cp:coreProperties>
</file>