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68" r:id="rId3"/>
    <p:sldId id="270" r:id="rId4"/>
    <p:sldId id="271" r:id="rId5"/>
    <p:sldId id="272" r:id="rId6"/>
    <p:sldId id="273" r:id="rId7"/>
    <p:sldId id="274" r:id="rId8"/>
    <p:sldId id="275" r:id="rId9"/>
    <p:sldId id="267"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149" y="1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F2A426-9EE4-4D96-9C8D-7C7BFA30F7AD}" type="datetimeFigureOut">
              <a:rPr lang="el-GR" smtClean="0"/>
              <a:pPr/>
              <a:t>29/5/2025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205C7-66B2-4EA6-915D-76832499408A}" type="slidenum">
              <a:rPr lang="el-GR" smtClean="0"/>
              <a:pPr/>
              <a:t>‹#›</a:t>
            </a:fld>
            <a:endParaRPr lang="el-GR"/>
          </a:p>
        </p:txBody>
      </p:sp>
    </p:spTree>
    <p:extLst>
      <p:ext uri="{BB962C8B-B14F-4D97-AF65-F5344CB8AC3E}">
        <p14:creationId xmlns:p14="http://schemas.microsoft.com/office/powerpoint/2010/main" val="4277904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704A7BD-51B3-4714-9FE4-5AD2F19BCD02}" type="datetime1">
              <a:rPr lang="el-GR" smtClean="0"/>
              <a:pPr/>
              <a:t>29/5/2025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2772202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1E6BDCA-AB83-4C82-92D3-16C3DF1632C3}" type="datetime1">
              <a:rPr lang="el-GR" smtClean="0"/>
              <a:pPr/>
              <a:t>29/5/2025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3124164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FD943A6-B85E-42BC-958A-31E4DB09B1E4}" type="datetime1">
              <a:rPr lang="el-GR" smtClean="0"/>
              <a:pPr/>
              <a:t>29/5/2025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1510011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1C53FF8-64C4-409B-81EB-E3AE5318A9E7}" type="datetime1">
              <a:rPr lang="el-GR" smtClean="0"/>
              <a:pPr/>
              <a:t>29/5/2025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3747678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07C216C-7D18-4131-BC17-40AC2970A0A4}" type="datetime1">
              <a:rPr lang="el-GR" smtClean="0"/>
              <a:pPr/>
              <a:t>29/5/2025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2086747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22F0282-F244-46A9-815F-2DEFF9897C79}" type="datetime1">
              <a:rPr lang="el-GR" smtClean="0"/>
              <a:pPr/>
              <a:t>29/5/2025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138666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D62BCC7-76B9-48BA-B987-30D2D1D55B31}" type="datetime1">
              <a:rPr lang="el-GR" smtClean="0"/>
              <a:pPr/>
              <a:t>29/5/2025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534339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6CE531C-AE92-4D69-A0E6-1507EA6DB315}" type="datetime1">
              <a:rPr lang="el-GR" smtClean="0"/>
              <a:pPr/>
              <a:t>29/5/2025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1533020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EEBF1B5-64CC-4CAA-B590-E9393D37377A}" type="datetime1">
              <a:rPr lang="el-GR" smtClean="0"/>
              <a:pPr/>
              <a:t>29/5/2025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80199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F892081-FF11-4BE4-BD83-2C9FBFFDDC79}" type="datetime1">
              <a:rPr lang="el-GR" smtClean="0"/>
              <a:pPr/>
              <a:t>29/5/2025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307097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F6BA857-D2F6-457C-9FA2-D5EA65909409}" type="datetime1">
              <a:rPr lang="el-GR" smtClean="0"/>
              <a:pPr/>
              <a:t>29/5/2025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6817F70-57F3-4A75-AF70-9145D085A314}" type="slidenum">
              <a:rPr lang="el-GR" smtClean="0"/>
              <a:pPr/>
              <a:t>‹#›</a:t>
            </a:fld>
            <a:endParaRPr lang="el-GR"/>
          </a:p>
        </p:txBody>
      </p:sp>
    </p:spTree>
    <p:extLst>
      <p:ext uri="{BB962C8B-B14F-4D97-AF65-F5344CB8AC3E}">
        <p14:creationId xmlns:p14="http://schemas.microsoft.com/office/powerpoint/2010/main" val="393193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87544-C49D-4768-9FD4-08902AA59970}" type="datetime1">
              <a:rPr lang="el-GR" smtClean="0"/>
              <a:pPr/>
              <a:t>29/5/2025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17F70-57F3-4A75-AF70-9145D085A314}" type="slidenum">
              <a:rPr lang="el-GR" smtClean="0"/>
              <a:pPr/>
              <a:t>‹#›</a:t>
            </a:fld>
            <a:endParaRPr lang="el-GR"/>
          </a:p>
        </p:txBody>
      </p:sp>
    </p:spTree>
    <p:extLst>
      <p:ext uri="{BB962C8B-B14F-4D97-AF65-F5344CB8AC3E}">
        <p14:creationId xmlns:p14="http://schemas.microsoft.com/office/powerpoint/2010/main" val="3793671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ip.gr/el/dictionary/90-MySQL"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303953"/>
            <a:ext cx="12192000" cy="1840293"/>
          </a:xfrm>
        </p:spPr>
        <p:txBody>
          <a:bodyPr>
            <a:normAutofit fontScale="90000"/>
          </a:bodyPr>
          <a:lstStyle/>
          <a:p>
            <a:r>
              <a:rPr lang="el-GR" dirty="0" smtClean="0">
                <a:latin typeface="Times New Roman" panose="02020603050405020304" pitchFamily="18" charset="0"/>
                <a:cs typeface="Times New Roman" panose="02020603050405020304" pitchFamily="18" charset="0"/>
              </a:rPr>
              <a:t/>
            </a:r>
            <a:br>
              <a:rPr lang="el-GR" dirty="0" smtClean="0">
                <a:latin typeface="Times New Roman" panose="02020603050405020304" pitchFamily="18" charset="0"/>
                <a:cs typeface="Times New Roman" panose="02020603050405020304" pitchFamily="18" charset="0"/>
              </a:rPr>
            </a:br>
            <a:r>
              <a:rPr lang="el-GR" dirty="0" smtClean="0">
                <a:latin typeface="Times New Roman" panose="02020603050405020304" pitchFamily="18" charset="0"/>
                <a:cs typeface="Times New Roman" panose="02020603050405020304" pitchFamily="18" charset="0"/>
              </a:rPr>
              <a:t/>
            </a:r>
            <a:br>
              <a:rPr lang="el-GR" dirty="0" smtClean="0">
                <a:latin typeface="Times New Roman" panose="02020603050405020304" pitchFamily="18" charset="0"/>
                <a:cs typeface="Times New Roman" panose="02020603050405020304" pitchFamily="18" charset="0"/>
              </a:rPr>
            </a:br>
            <a:r>
              <a:rPr lang="el-GR" dirty="0"/>
              <a:t> </a:t>
            </a:r>
            <a:r>
              <a:rPr lang="el-GR" sz="5300" b="1" dirty="0">
                <a:latin typeface="Times New Roman" panose="02020603050405020304" pitchFamily="18" charset="0"/>
                <a:cs typeface="Times New Roman" panose="02020603050405020304" pitchFamily="18" charset="0"/>
              </a:rPr>
              <a:t>ΤΕΧΝΙΚΟΣ ΕΦΑΡΜΟΓΩΝ ΠΛΗΡΟΦΟΡΙΚΗΣ</a:t>
            </a:r>
            <a:r>
              <a:rPr lang="el-GR" sz="5300" dirty="0">
                <a:latin typeface="Times New Roman" panose="02020603050405020304" pitchFamily="18" charset="0"/>
                <a:cs typeface="Times New Roman" panose="02020603050405020304" pitchFamily="18" charset="0"/>
              </a:rPr>
              <a:t> (</a:t>
            </a:r>
            <a:r>
              <a:rPr lang="el-GR" sz="5300" b="1" dirty="0">
                <a:latin typeface="Times New Roman" panose="02020603050405020304" pitchFamily="18" charset="0"/>
                <a:cs typeface="Times New Roman" panose="02020603050405020304" pitchFamily="18" charset="0"/>
              </a:rPr>
              <a:t>Πολυμέσα</a:t>
            </a:r>
            <a:r>
              <a:rPr lang="el-GR" sz="5300" dirty="0">
                <a:latin typeface="Times New Roman" panose="02020603050405020304" pitchFamily="18" charset="0"/>
                <a:cs typeface="Times New Roman" panose="02020603050405020304" pitchFamily="18" charset="0"/>
              </a:rPr>
              <a:t>/</a:t>
            </a:r>
            <a:r>
              <a:rPr lang="en-US" sz="5300" b="1" dirty="0">
                <a:latin typeface="Times New Roman" panose="02020603050405020304" pitchFamily="18" charset="0"/>
                <a:cs typeface="Times New Roman" panose="02020603050405020304" pitchFamily="18" charset="0"/>
              </a:rPr>
              <a:t>Web designer</a:t>
            </a:r>
            <a:r>
              <a:rPr lang="en-US" sz="5300" dirty="0">
                <a:latin typeface="Times New Roman" panose="02020603050405020304" pitchFamily="18" charset="0"/>
                <a:cs typeface="Times New Roman" panose="02020603050405020304" pitchFamily="18" charset="0"/>
              </a:rPr>
              <a:t> – </a:t>
            </a:r>
            <a:r>
              <a:rPr lang="en-US" sz="5300" b="1" dirty="0">
                <a:latin typeface="Times New Roman" panose="02020603050405020304" pitchFamily="18" charset="0"/>
                <a:cs typeface="Times New Roman" panose="02020603050405020304" pitchFamily="18" charset="0"/>
              </a:rPr>
              <a:t>Developer</a:t>
            </a:r>
            <a:r>
              <a:rPr lang="en-US" sz="5300" dirty="0">
                <a:latin typeface="Times New Roman" panose="02020603050405020304" pitchFamily="18" charset="0"/>
                <a:cs typeface="Times New Roman" panose="02020603050405020304" pitchFamily="18" charset="0"/>
              </a:rPr>
              <a:t>/ </a:t>
            </a:r>
            <a:r>
              <a:rPr lang="en-US" sz="5300" b="1" dirty="0">
                <a:latin typeface="Times New Roman" panose="02020603050405020304" pitchFamily="18" charset="0"/>
                <a:cs typeface="Times New Roman" panose="02020603050405020304" pitchFamily="18" charset="0"/>
              </a:rPr>
              <a:t>Video games</a:t>
            </a:r>
            <a:r>
              <a:rPr lang="en-US" sz="5300" dirty="0">
                <a:latin typeface="Times New Roman" panose="02020603050405020304" pitchFamily="18" charset="0"/>
                <a:cs typeface="Times New Roman" panose="02020603050405020304" pitchFamily="18" charset="0"/>
              </a:rPr>
              <a:t>)</a:t>
            </a:r>
            <a:endParaRPr lang="el-GR" sz="5300"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a:xfrm>
            <a:off x="1505712" y="5933758"/>
            <a:ext cx="9144000" cy="823658"/>
          </a:xfrm>
        </p:spPr>
        <p:txBody>
          <a:bodyPr>
            <a:normAutofit lnSpcReduction="10000"/>
          </a:bodyPr>
          <a:lstStyle/>
          <a:p>
            <a:r>
              <a:rPr lang="el-GR" dirty="0" smtClean="0">
                <a:latin typeface="Times New Roman" panose="02020603050405020304" pitchFamily="18" charset="0"/>
                <a:cs typeface="Times New Roman" panose="02020603050405020304" pitchFamily="18" charset="0"/>
              </a:rPr>
              <a:t>Ολοκληρωμένα Εργαλεία Ανάπτυξης </a:t>
            </a:r>
            <a:r>
              <a:rPr lang="el-GR" dirty="0" err="1" smtClean="0">
                <a:latin typeface="Times New Roman" panose="02020603050405020304" pitchFamily="18" charset="0"/>
                <a:cs typeface="Times New Roman" panose="02020603050405020304" pitchFamily="18" charset="0"/>
              </a:rPr>
              <a:t>Ιστοχώρων</a:t>
            </a:r>
            <a:r>
              <a:rPr lang="el-GR" dirty="0" smtClean="0">
                <a:latin typeface="Times New Roman" panose="02020603050405020304" pitchFamily="18" charset="0"/>
                <a:cs typeface="Times New Roman" panose="02020603050405020304" pitchFamily="18" charset="0"/>
              </a:rPr>
              <a:t> </a:t>
            </a:r>
          </a:p>
          <a:p>
            <a:r>
              <a:rPr lang="el-GR" dirty="0" smtClean="0">
                <a:latin typeface="Times New Roman" panose="02020603050405020304" pitchFamily="18" charset="0"/>
                <a:cs typeface="Times New Roman" panose="02020603050405020304" pitchFamily="18" charset="0"/>
              </a:rPr>
              <a:t>(</a:t>
            </a:r>
            <a:r>
              <a:rPr lang="el-GR" err="1" smtClean="0">
                <a:latin typeface="Times New Roman" panose="02020603050405020304" pitchFamily="18" charset="0"/>
                <a:cs typeface="Times New Roman" panose="02020603050405020304" pitchFamily="18" charset="0"/>
              </a:rPr>
              <a:t>Δ</a:t>
            </a:r>
            <a:r>
              <a:rPr lang="el-GR" smtClean="0">
                <a:latin typeface="Times New Roman" panose="02020603050405020304" pitchFamily="18" charset="0"/>
                <a:cs typeface="Times New Roman" panose="02020603050405020304" pitchFamily="18" charset="0"/>
              </a:rPr>
              <a:t>’ Εξάμηνο</a:t>
            </a:r>
            <a:r>
              <a:rPr lang="el-GR" dirty="0" smtClean="0">
                <a:latin typeface="Times New Roman" panose="02020603050405020304" pitchFamily="18" charset="0"/>
                <a:cs typeface="Times New Roman" panose="02020603050405020304" pitchFamily="18" charset="0"/>
              </a:rPr>
              <a:t>)</a:t>
            </a:r>
          </a:p>
          <a:p>
            <a:endParaRPr lang="el-GR" dirty="0">
              <a:latin typeface="Times New Roman" panose="02020603050405020304" pitchFamily="18" charset="0"/>
              <a:cs typeface="Times New Roman" panose="02020603050405020304" pitchFamily="18" charset="0"/>
            </a:endParaRPr>
          </a:p>
          <a:p>
            <a:endParaRPr lang="el-GR" dirty="0"/>
          </a:p>
        </p:txBody>
      </p:sp>
      <p:pic>
        <p:nvPicPr>
          <p:cNvPr id="5" name="Εικόνα 4"/>
          <p:cNvPicPr>
            <a:picLocks noChangeAspect="1"/>
          </p:cNvPicPr>
          <p:nvPr/>
        </p:nvPicPr>
        <p:blipFill rotWithShape="1">
          <a:blip r:embed="rId3">
            <a:extLst>
              <a:ext uri="{28A0092B-C50C-407E-A947-70E740481C1C}">
                <a14:useLocalDpi xmlns:a14="http://schemas.microsoft.com/office/drawing/2010/main" val="0"/>
              </a:ext>
            </a:extLst>
          </a:blip>
          <a:srcRect l="11569" t="14924" r="12148" b="14775"/>
          <a:stretch/>
        </p:blipFill>
        <p:spPr>
          <a:xfrm>
            <a:off x="2623847" y="2347362"/>
            <a:ext cx="6410425" cy="3383280"/>
          </a:xfrm>
          <a:prstGeom prst="rect">
            <a:avLst/>
          </a:prstGeom>
        </p:spPr>
      </p:pic>
    </p:spTree>
    <p:extLst>
      <p:ext uri="{BB962C8B-B14F-4D97-AF65-F5344CB8AC3E}">
        <p14:creationId xmlns:p14="http://schemas.microsoft.com/office/powerpoint/2010/main" val="2372498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96174" y="410368"/>
            <a:ext cx="10515600" cy="1325563"/>
          </a:xfrm>
        </p:spPr>
        <p:txBody>
          <a:bodyPr/>
          <a:lstStyle/>
          <a:p>
            <a:r>
              <a:rPr lang="el-GR" b="1" dirty="0" smtClean="0">
                <a:latin typeface="Times New Roman" panose="02020603050405020304" pitchFamily="18" charset="0"/>
                <a:cs typeface="Times New Roman" panose="02020603050405020304" pitchFamily="18" charset="0"/>
              </a:rPr>
              <a:t>Τι είναι </a:t>
            </a:r>
            <a:r>
              <a:rPr lang="en-US" b="1" dirty="0" err="1" smtClean="0">
                <a:latin typeface="Times New Roman" panose="02020603050405020304" pitchFamily="18" charset="0"/>
                <a:cs typeface="Times New Roman" panose="02020603050405020304" pitchFamily="18" charset="0"/>
              </a:rPr>
              <a:t>PHPMyAdmin</a:t>
            </a:r>
            <a:r>
              <a:rPr lang="en-US" dirty="0" smtClean="0">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359922" y="2005012"/>
            <a:ext cx="11546733" cy="4351338"/>
          </a:xfrm>
        </p:spPr>
        <p:txBody>
          <a:bodyPr/>
          <a:lstStyle/>
          <a:p>
            <a:pPr algn="just"/>
            <a:r>
              <a:rPr lang="el-GR" dirty="0">
                <a:latin typeface="Times New Roman" panose="02020603050405020304" pitchFamily="18" charset="0"/>
                <a:cs typeface="Times New Roman" panose="02020603050405020304" pitchFamily="18" charset="0"/>
              </a:rPr>
              <a:t>Το </a:t>
            </a:r>
            <a:r>
              <a:rPr lang="el-GR" b="1"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είναι ένα δωρεάν και ανοιχτού λογισμικού εργαλείο </a:t>
            </a:r>
            <a:r>
              <a:rPr lang="el-GR" b="1" dirty="0">
                <a:latin typeface="Times New Roman" panose="02020603050405020304" pitchFamily="18" charset="0"/>
                <a:cs typeface="Times New Roman" panose="02020603050405020304" pitchFamily="18" charset="0"/>
              </a:rPr>
              <a:t>διαχείρισης βάσεων δεδομένων </a:t>
            </a:r>
            <a:r>
              <a:rPr lang="el-GR" dirty="0" err="1">
                <a:latin typeface="Times New Roman" panose="02020603050405020304" pitchFamily="18" charset="0"/>
                <a:cs typeface="Times New Roman" panose="02020603050405020304" pitchFamily="18" charset="0"/>
                <a:hlinkClick r:id="rId3"/>
              </a:rPr>
              <a:t>MySQL</a:t>
            </a:r>
            <a:r>
              <a:rPr lang="el-GR"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μέσα από ένα πρόγραμμα περιήγησης (</a:t>
            </a:r>
            <a:r>
              <a:rPr lang="el-GR" dirty="0" err="1">
                <a:latin typeface="Times New Roman" panose="02020603050405020304" pitchFamily="18" charset="0"/>
                <a:cs typeface="Times New Roman" panose="02020603050405020304" pitchFamily="18" charset="0"/>
              </a:rPr>
              <a:t>browser</a:t>
            </a:r>
            <a:r>
              <a:rPr lang="el-GR"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Παρέχει</a:t>
            </a:r>
            <a:r>
              <a:rPr lang="en-US" dirty="0" smtClean="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λειτουργίες</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δημιουργίας</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επεξεργασίας</a:t>
            </a:r>
            <a:r>
              <a:rPr lang="el-GR" dirty="0">
                <a:latin typeface="Times New Roman" panose="02020603050405020304" pitchFamily="18" charset="0"/>
                <a:cs typeface="Times New Roman" panose="02020603050405020304" pitchFamily="18" charset="0"/>
              </a:rPr>
              <a:t> και </a:t>
            </a:r>
            <a:r>
              <a:rPr lang="el-GR" b="1" dirty="0">
                <a:latin typeface="Times New Roman" panose="02020603050405020304" pitchFamily="18" charset="0"/>
                <a:cs typeface="Times New Roman" panose="02020603050405020304" pitchFamily="18" charset="0"/>
              </a:rPr>
              <a:t>διαγραφής</a:t>
            </a:r>
            <a:r>
              <a:rPr lang="el-GR" dirty="0">
                <a:latin typeface="Times New Roman" panose="02020603050405020304" pitchFamily="18" charset="0"/>
                <a:cs typeface="Times New Roman" panose="02020603050405020304" pitchFamily="18" charset="0"/>
              </a:rPr>
              <a:t> βάσεων δεδομένων, πινάκων, πεδίων, γραμμών και στηλών. </a:t>
            </a:r>
            <a:endParaRPr lang="en-US"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Επίσης </a:t>
            </a:r>
            <a:r>
              <a:rPr lang="el-GR" dirty="0">
                <a:latin typeface="Times New Roman" panose="02020603050405020304" pitchFamily="18" charset="0"/>
                <a:cs typeface="Times New Roman" panose="02020603050405020304" pitchFamily="18" charset="0"/>
              </a:rPr>
              <a:t>μέσω του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μπορούν να </a:t>
            </a:r>
            <a:r>
              <a:rPr lang="el-GR" b="1" dirty="0">
                <a:latin typeface="Times New Roman" panose="02020603050405020304" pitchFamily="18" charset="0"/>
                <a:cs typeface="Times New Roman" panose="02020603050405020304" pitchFamily="18" charset="0"/>
              </a:rPr>
              <a:t>εκτελεστούν ερωτήματα SQL</a:t>
            </a:r>
            <a:r>
              <a:rPr lang="el-GR" dirty="0">
                <a:latin typeface="Times New Roman" panose="02020603050405020304" pitchFamily="18" charset="0"/>
                <a:cs typeface="Times New Roman" panose="02020603050405020304" pitchFamily="18" charset="0"/>
              </a:rPr>
              <a:t> (SQL </a:t>
            </a:r>
            <a:r>
              <a:rPr lang="el-GR" dirty="0" err="1">
                <a:latin typeface="Times New Roman" panose="02020603050405020304" pitchFamily="18" charset="0"/>
                <a:cs typeface="Times New Roman" panose="02020603050405020304" pitchFamily="18" charset="0"/>
              </a:rPr>
              <a:t>queries</a:t>
            </a:r>
            <a:r>
              <a:rPr lang="el-GR" dirty="0">
                <a:latin typeface="Times New Roman" panose="02020603050405020304" pitchFamily="18" charset="0"/>
                <a:cs typeface="Times New Roman" panose="02020603050405020304" pitchFamily="18" charset="0"/>
              </a:rPr>
              <a:t>) και να γίνει </a:t>
            </a:r>
            <a:r>
              <a:rPr lang="el-GR" b="1" dirty="0">
                <a:latin typeface="Times New Roman" panose="02020603050405020304" pitchFamily="18" charset="0"/>
                <a:cs typeface="Times New Roman" panose="02020603050405020304" pitchFamily="18" charset="0"/>
              </a:rPr>
              <a:t>διαχείριση χρηστών</a:t>
            </a:r>
            <a:r>
              <a:rPr lang="el-GR"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2</a:t>
            </a:fld>
            <a:endParaRPr lang="el-GR"/>
          </a:p>
        </p:txBody>
      </p:sp>
      <p:pic>
        <p:nvPicPr>
          <p:cNvPr id="1028" name="Picture 4" descr="phpMyAdmin 5.2.1 und 4.9.11 Bugfix Release erschienen - TASTE-OF-IT"/>
          <p:cNvPicPr>
            <a:picLocks noChangeAspect="1" noChangeArrowheads="1"/>
          </p:cNvPicPr>
          <p:nvPr/>
        </p:nvPicPr>
        <p:blipFill rotWithShape="1">
          <a:blip r:embed="rId4">
            <a:extLst>
              <a:ext uri="{28A0092B-C50C-407E-A947-70E740481C1C}">
                <a14:useLocalDpi xmlns:a14="http://schemas.microsoft.com/office/drawing/2010/main" val="0"/>
              </a:ext>
            </a:extLst>
          </a:blip>
          <a:srcRect l="23641" t="20186" r="23287" b="15584"/>
          <a:stretch/>
        </p:blipFill>
        <p:spPr bwMode="auto">
          <a:xfrm>
            <a:off x="7752945" y="5073235"/>
            <a:ext cx="2725679" cy="1734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6867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70106" y="1271148"/>
            <a:ext cx="10515600" cy="4351338"/>
          </a:xfrm>
        </p:spPr>
        <p:txBody>
          <a:bodyPr>
            <a:normAutofit lnSpcReduction="10000"/>
          </a:bodyPr>
          <a:lstStyle/>
          <a:p>
            <a:pPr algn="just"/>
            <a:r>
              <a:rPr lang="el-GR" dirty="0">
                <a:latin typeface="Times New Roman" panose="02020603050405020304" pitchFamily="18" charset="0"/>
                <a:cs typeface="Times New Roman" panose="02020603050405020304" pitchFamily="18" charset="0"/>
              </a:rPr>
              <a:t>Το εργαλείο, ανοιχτού κώδικα και ελεύθερο στη χρήση, απευθύνεται σε προγραμματιστές που εργάζονται για την ανάπτυξη </a:t>
            </a:r>
            <a:r>
              <a:rPr lang="el-GR" dirty="0" err="1">
                <a:latin typeface="Times New Roman" panose="02020603050405020304" pitchFamily="18" charset="0"/>
                <a:cs typeface="Times New Roman" panose="02020603050405020304" pitchFamily="18" charset="0"/>
              </a:rPr>
              <a:t>ιστότοπων</a:t>
            </a:r>
            <a:r>
              <a:rPr lang="el-GR" dirty="0">
                <a:latin typeface="Times New Roman" panose="02020603050405020304" pitchFamily="18" charset="0"/>
                <a:cs typeface="Times New Roman" panose="02020603050405020304" pitchFamily="18" charset="0"/>
              </a:rPr>
              <a:t> και εργαλείων και που χρειάζονται μια απλούστερη </a:t>
            </a:r>
            <a:r>
              <a:rPr lang="el-GR" dirty="0" err="1">
                <a:latin typeface="Times New Roman" panose="02020603050405020304" pitchFamily="18" charset="0"/>
                <a:cs typeface="Times New Roman" panose="02020603050405020304" pitchFamily="18" charset="0"/>
              </a:rPr>
              <a:t>διεπαφή</a:t>
            </a:r>
            <a:r>
              <a:rPr lang="el-GR" dirty="0">
                <a:latin typeface="Times New Roman" panose="02020603050405020304" pitchFamily="18" charset="0"/>
                <a:cs typeface="Times New Roman" panose="02020603050405020304" pitchFamily="18" charset="0"/>
              </a:rPr>
              <a:t>. Ο κύριος ρόλος του είναι ακριβώς να κάνει τη δουλειά απλούστερη</a:t>
            </a:r>
            <a:r>
              <a:rPr lang="el-GR"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Για τη δημιουργία οποιασδήποτε εφαρμογής, η βάση δεδομένων αποτελεί ουσιαστικό μέρος της εργασίας. Εκεί πρέπει να φορτωθούν πίνακες, πληροφορίες, εγγραφές και αρχεία. Αυτή η βάση δεδομένων </a:t>
            </a:r>
            <a:r>
              <a:rPr lang="el-GR" dirty="0" err="1">
                <a:latin typeface="Times New Roman" panose="02020603050405020304" pitchFamily="18" charset="0"/>
                <a:cs typeface="Times New Roman" panose="02020603050405020304" pitchFamily="18" charset="0"/>
              </a:rPr>
              <a:t>MySQL</a:t>
            </a:r>
            <a:r>
              <a:rPr lang="el-GR" dirty="0">
                <a:latin typeface="Times New Roman" panose="02020603050405020304" pitchFamily="18" charset="0"/>
                <a:cs typeface="Times New Roman" panose="02020603050405020304" pitchFamily="18" charset="0"/>
              </a:rPr>
              <a:t> είναι συνήθως </a:t>
            </a:r>
            <a:r>
              <a:rPr lang="el-GR" dirty="0" err="1">
                <a:latin typeface="Times New Roman" panose="02020603050405020304" pitchFamily="18" charset="0"/>
                <a:cs typeface="Times New Roman" panose="02020603050405020304" pitchFamily="18" charset="0"/>
              </a:rPr>
              <a:t>προσβάσιμη</a:t>
            </a:r>
            <a:r>
              <a:rPr lang="el-GR" dirty="0">
                <a:latin typeface="Times New Roman" panose="02020603050405020304" pitchFamily="18" charset="0"/>
                <a:cs typeface="Times New Roman" panose="02020603050405020304" pitchFamily="18" charset="0"/>
              </a:rPr>
              <a:t> μέσω γραμμών κώδικα προγραμματισμού, γεγονός που καθιστά την εργασία αναποτελεσματική. Ο ρόλος του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είναι να το αλλάξουμε με απλό τρόπο.</a:t>
            </a: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3</a:t>
            </a:fld>
            <a:endParaRPr lang="el-GR"/>
          </a:p>
        </p:txBody>
      </p:sp>
    </p:spTree>
    <p:extLst>
      <p:ext uri="{BB962C8B-B14F-4D97-AF65-F5344CB8AC3E}">
        <p14:creationId xmlns:p14="http://schemas.microsoft.com/office/powerpoint/2010/main" val="482337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5358" y="131662"/>
            <a:ext cx="10515600" cy="1325563"/>
          </a:xfrm>
        </p:spPr>
        <p:txBody>
          <a:bodyPr/>
          <a:lstStyle/>
          <a:p>
            <a:r>
              <a:rPr lang="el-GR" b="1" dirty="0">
                <a:latin typeface="Times New Roman" panose="02020603050405020304" pitchFamily="18" charset="0"/>
                <a:cs typeface="Times New Roman" panose="02020603050405020304" pitchFamily="18" charset="0"/>
              </a:rPr>
              <a:t>Πώς λειτουργεί το </a:t>
            </a:r>
            <a:r>
              <a:rPr lang="en-US" b="1" dirty="0" err="1">
                <a:latin typeface="Times New Roman" panose="02020603050405020304" pitchFamily="18" charset="0"/>
                <a:cs typeface="Times New Roman" panose="02020603050405020304" pitchFamily="18" charset="0"/>
              </a:rPr>
              <a:t>phpMyAdmin</a:t>
            </a:r>
            <a:r>
              <a:rPr lang="en-US" b="1"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225358" y="1731118"/>
            <a:ext cx="11661842" cy="4351338"/>
          </a:xfrm>
        </p:spPr>
        <p:txBody>
          <a:bodyPr>
            <a:normAutofit fontScale="92500" lnSpcReduction="20000"/>
          </a:bodyPr>
          <a:lstStyle/>
          <a:p>
            <a:pPr algn="just"/>
            <a:r>
              <a:rPr lang="el-GR" dirty="0">
                <a:latin typeface="Times New Roman" panose="02020603050405020304" pitchFamily="18" charset="0"/>
                <a:cs typeface="Times New Roman" panose="02020603050405020304" pitchFamily="18" charset="0"/>
              </a:rPr>
              <a:t>Το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λειτουργεί απευθείας σε ένα πρόγραμμα περιήγησης, με απλή πρόσβαση στη βάση δεδομένων που χρησιμοποιεί ο χρήστης. Ο σύνδεσμος πρόσβασης παρέχεται συνήθως στον λογαριασμό φιλοξενίας σας, πρέπει να ορίσετε μόνο στοιχεία σύνδεσης και κωδικό πρόσβασης για να εξερευνήσετε όλες τις διαθέσιμες πληροφορίες. Μόλις συνδεθείτε, όλες οι απαραίτητες τροποποιήσεις και τροποποιήσεις μπορούν να γίνουν χωρίς περαιτέρω δυσκολίες.</a:t>
            </a:r>
          </a:p>
          <a:p>
            <a:pPr marL="0" indent="0" algn="just">
              <a:buNone/>
            </a:pP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Μία από τις μεγάλες διαφορές του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είναι η πολύ απλοποιημένη και διαισθητική </a:t>
            </a:r>
            <a:r>
              <a:rPr lang="el-GR" dirty="0" err="1">
                <a:latin typeface="Times New Roman" panose="02020603050405020304" pitchFamily="18" charset="0"/>
                <a:cs typeface="Times New Roman" panose="02020603050405020304" pitchFamily="18" charset="0"/>
              </a:rPr>
              <a:t>διεπαφή</a:t>
            </a:r>
            <a:r>
              <a:rPr lang="el-GR" dirty="0">
                <a:latin typeface="Times New Roman" panose="02020603050405020304" pitchFamily="18" charset="0"/>
                <a:cs typeface="Times New Roman" panose="02020603050405020304" pitchFamily="18" charset="0"/>
              </a:rPr>
              <a:t>. Αυτό επιτρέπει στον επαγγελματία που το χρησιμοποιεί να έχει μεγάλη αύξηση της παραγωγικότητας, καταφέρνοντας να αναπτύξει το έργο του πρόσβασης και επεξεργασίας βάσεων δεδομένων με πολύ πιο ευέλικτο τρόπο. Στην καθημερινή ζωή του επαγγελματία, κάνει όλη τη διαφορά να έχει πολύ πιο ρευστή απόδοση.</a:t>
            </a: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4</a:t>
            </a:fld>
            <a:endParaRPr lang="el-GR"/>
          </a:p>
        </p:txBody>
      </p:sp>
    </p:spTree>
    <p:extLst>
      <p:ext uri="{BB962C8B-B14F-4D97-AF65-F5344CB8AC3E}">
        <p14:creationId xmlns:p14="http://schemas.microsoft.com/office/powerpoint/2010/main" val="745791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05902" y="199755"/>
            <a:ext cx="10515600" cy="1325563"/>
          </a:xfrm>
        </p:spPr>
        <p:txBody>
          <a:bodyPr/>
          <a:lstStyle/>
          <a:p>
            <a:r>
              <a:rPr lang="el-GR" b="1" dirty="0">
                <a:latin typeface="Times New Roman" panose="02020603050405020304" pitchFamily="18" charset="0"/>
                <a:cs typeface="Times New Roman" panose="02020603050405020304" pitchFamily="18" charset="0"/>
              </a:rPr>
              <a:t>Σε τι χρησιμεύει το </a:t>
            </a:r>
            <a:r>
              <a:rPr lang="el-GR" b="1" dirty="0" err="1">
                <a:latin typeface="Times New Roman" panose="02020603050405020304" pitchFamily="18" charset="0"/>
                <a:cs typeface="Times New Roman" panose="02020603050405020304" pitchFamily="18" charset="0"/>
              </a:rPr>
              <a:t>phpMyAdmin</a:t>
            </a:r>
            <a:r>
              <a:rPr lang="el-GR" b="1"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332362" y="1765165"/>
            <a:ext cx="5776609" cy="4351338"/>
          </a:xfrm>
        </p:spPr>
        <p:txBody>
          <a:bodyPr/>
          <a:lstStyle/>
          <a:p>
            <a:pPr algn="just"/>
            <a:r>
              <a:rPr lang="el-GR" dirty="0">
                <a:latin typeface="Times New Roman" panose="02020603050405020304" pitchFamily="18" charset="0"/>
                <a:cs typeface="Times New Roman" panose="02020603050405020304" pitchFamily="18" charset="0"/>
              </a:rPr>
              <a:t>Στην κεντρική και πιο βασική της πρόταση, το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ως εργαλείο διαχείρισης βάσεων δεδομένων, στοχεύει στην παροχή ευρείας πρόσβασης στις δυνατότητες επεξεργασίας. </a:t>
            </a:r>
            <a:endParaRPr lang="en-US"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Το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είναι ένας εξαιρετικός </a:t>
            </a:r>
            <a:r>
              <a:rPr lang="el-GR" dirty="0" err="1">
                <a:latin typeface="Times New Roman" panose="02020603050405020304" pitchFamily="18" charset="0"/>
                <a:cs typeface="Times New Roman" panose="02020603050405020304" pitchFamily="18" charset="0"/>
              </a:rPr>
              <a:t>διευκολυντής</a:t>
            </a:r>
            <a:r>
              <a:rPr lang="el-GR" dirty="0">
                <a:latin typeface="Times New Roman" panose="02020603050405020304" pitchFamily="18" charset="0"/>
                <a:cs typeface="Times New Roman" panose="02020603050405020304" pitchFamily="18" charset="0"/>
              </a:rPr>
              <a:t> που σας επιτρέπει να κάνετε τα πάντα στα προγράμματα περιήγησης.</a:t>
            </a:r>
            <a:endParaRPr lang="el-GR"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5</a:t>
            </a:fld>
            <a:endParaRPr lang="el-GR"/>
          </a:p>
        </p:txBody>
      </p:sp>
      <p:pic>
        <p:nvPicPr>
          <p:cNvPr id="2050" name="Picture 2" descr="﻿PhpMyAdm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3600" y="2137654"/>
            <a:ext cx="5592813" cy="3300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0010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9442" y="112207"/>
            <a:ext cx="10515600" cy="918925"/>
          </a:xfrm>
        </p:spPr>
        <p:txBody>
          <a:bodyPr/>
          <a:lstStyle/>
          <a:p>
            <a:r>
              <a:rPr lang="el-GR" b="1" dirty="0">
                <a:latin typeface="Times New Roman" panose="02020603050405020304" pitchFamily="18" charset="0"/>
                <a:cs typeface="Times New Roman" panose="02020603050405020304" pitchFamily="18" charset="0"/>
              </a:rPr>
              <a:t>Γενικά χαρακτηριστικά</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262647" y="1468876"/>
            <a:ext cx="11770468" cy="5389123"/>
          </a:xfrm>
        </p:spPr>
        <p:txBody>
          <a:bodyPr>
            <a:normAutofit fontScale="92500" lnSpcReduction="20000"/>
          </a:bodyPr>
          <a:lstStyle/>
          <a:p>
            <a:pPr algn="just" fontAlgn="base"/>
            <a:r>
              <a:rPr lang="el-GR" dirty="0">
                <a:latin typeface="Times New Roman" panose="02020603050405020304" pitchFamily="18" charset="0"/>
                <a:cs typeface="Times New Roman" panose="02020603050405020304" pitchFamily="18" charset="0"/>
              </a:rPr>
              <a:t>εκτελεί βασικές συναρτήσεις </a:t>
            </a:r>
            <a:r>
              <a:rPr lang="el-GR" dirty="0" err="1">
                <a:latin typeface="Times New Roman" panose="02020603050405020304" pitchFamily="18" charset="0"/>
                <a:cs typeface="Times New Roman" panose="02020603050405020304" pitchFamily="18" charset="0"/>
              </a:rPr>
              <a:t>MySQL</a:t>
            </a:r>
            <a:r>
              <a:rPr lang="el-GR" dirty="0">
                <a:latin typeface="Times New Roman" panose="02020603050405020304" pitchFamily="18" charset="0"/>
                <a:cs typeface="Times New Roman" panose="02020603050405020304" pitchFamily="18" charset="0"/>
              </a:rPr>
              <a:t>, όπως ερώτημα, περιήγηση, δημιουργία, αλλαγή και αντιγραφή πινάκων, πεδίων και ευρετηρίων.</a:t>
            </a:r>
          </a:p>
          <a:p>
            <a:pPr algn="just" fontAlgn="base"/>
            <a:r>
              <a:rPr lang="el-GR" dirty="0">
                <a:latin typeface="Times New Roman" panose="02020603050405020304" pitchFamily="18" charset="0"/>
                <a:cs typeface="Times New Roman" panose="02020603050405020304" pitchFamily="18" charset="0"/>
              </a:rPr>
              <a:t>εκτελεί συντήρηση βάσης δεδομένων και </a:t>
            </a:r>
            <a:r>
              <a:rPr lang="el-GR" dirty="0" err="1">
                <a:latin typeface="Times New Roman" panose="02020603050405020304" pitchFamily="18" charset="0"/>
                <a:cs typeface="Times New Roman" panose="02020603050405020304" pitchFamily="18" charset="0"/>
              </a:rPr>
              <a:t>διακομιστή</a:t>
            </a:r>
            <a:r>
              <a:rPr lang="el-GR" dirty="0">
                <a:latin typeface="Times New Roman" panose="02020603050405020304" pitchFamily="18" charset="0"/>
                <a:cs typeface="Times New Roman" panose="02020603050405020304" pitchFamily="18" charset="0"/>
              </a:rPr>
              <a:t>.</a:t>
            </a:r>
          </a:p>
          <a:p>
            <a:pPr algn="just" fontAlgn="base"/>
            <a:r>
              <a:rPr lang="el-GR" dirty="0">
                <a:latin typeface="Times New Roman" panose="02020603050405020304" pitchFamily="18" charset="0"/>
                <a:cs typeface="Times New Roman" panose="02020603050405020304" pitchFamily="18" charset="0"/>
              </a:rPr>
              <a:t>φόρτωση πινάκων</a:t>
            </a:r>
          </a:p>
          <a:p>
            <a:pPr algn="just" fontAlgn="base"/>
            <a:r>
              <a:rPr lang="el-GR" dirty="0">
                <a:latin typeface="Times New Roman" panose="02020603050405020304" pitchFamily="18" charset="0"/>
                <a:cs typeface="Times New Roman" panose="02020603050405020304" pitchFamily="18" charset="0"/>
              </a:rPr>
              <a:t>δεδομένα εισαγωγής και εξαγωγής (σε CSV και SQL) ·</a:t>
            </a:r>
          </a:p>
          <a:p>
            <a:pPr algn="just" fontAlgn="base"/>
            <a:r>
              <a:rPr lang="el-GR" dirty="0">
                <a:latin typeface="Times New Roman" panose="02020603050405020304" pitchFamily="18" charset="0"/>
                <a:cs typeface="Times New Roman" panose="02020603050405020304" pitchFamily="18" charset="0"/>
              </a:rPr>
              <a:t>εξαγωγή αρχείων από βάσεις δεδομένων ·</a:t>
            </a:r>
          </a:p>
          <a:p>
            <a:pPr algn="just" fontAlgn="base"/>
            <a:r>
              <a:rPr lang="el-GR" dirty="0">
                <a:latin typeface="Times New Roman" panose="02020603050405020304" pitchFamily="18" charset="0"/>
                <a:cs typeface="Times New Roman" panose="02020603050405020304" pitchFamily="18" charset="0"/>
              </a:rPr>
              <a:t>Διαχειριστείτε τους </a:t>
            </a:r>
            <a:r>
              <a:rPr lang="el-GR" dirty="0" err="1">
                <a:latin typeface="Times New Roman" panose="02020603050405020304" pitchFamily="18" charset="0"/>
                <a:cs typeface="Times New Roman" panose="02020603050405020304" pitchFamily="18" charset="0"/>
              </a:rPr>
              <a:t>διακομιστές</a:t>
            </a:r>
            <a:r>
              <a:rPr lang="el-GR" dirty="0">
                <a:latin typeface="Times New Roman" panose="02020603050405020304" pitchFamily="18" charset="0"/>
                <a:cs typeface="Times New Roman" panose="02020603050405020304" pitchFamily="18" charset="0"/>
              </a:rPr>
              <a:t> στη </a:t>
            </a:r>
            <a:r>
              <a:rPr lang="el-GR" dirty="0" err="1">
                <a:latin typeface="Times New Roman" panose="02020603050405020304" pitchFamily="18" charset="0"/>
                <a:cs typeface="Times New Roman" panose="02020603050405020304" pitchFamily="18" charset="0"/>
              </a:rPr>
              <a:t>διεπαφή</a:t>
            </a:r>
            <a:r>
              <a:rPr lang="el-GR" dirty="0">
                <a:latin typeface="Times New Roman" panose="02020603050405020304" pitchFamily="18" charset="0"/>
                <a:cs typeface="Times New Roman" panose="02020603050405020304" pitchFamily="18" charset="0"/>
              </a:rPr>
              <a:t> του προγράμματος περιήγησης.</a:t>
            </a:r>
          </a:p>
          <a:p>
            <a:pPr algn="just" fontAlgn="base"/>
            <a:r>
              <a:rPr lang="el-GR" dirty="0">
                <a:latin typeface="Times New Roman" panose="02020603050405020304" pitchFamily="18" charset="0"/>
                <a:cs typeface="Times New Roman" panose="02020603050405020304" pitchFamily="18" charset="0"/>
              </a:rPr>
              <a:t>εκτελέστε συγκεκριμένες αναζητήσεις στη βάση δεδομένων.</a:t>
            </a:r>
          </a:p>
          <a:p>
            <a:pPr algn="just" fontAlgn="base"/>
            <a:r>
              <a:rPr lang="el-GR" dirty="0">
                <a:latin typeface="Times New Roman" panose="02020603050405020304" pitchFamily="18" charset="0"/>
                <a:cs typeface="Times New Roman" panose="02020603050405020304" pitchFamily="18" charset="0"/>
              </a:rPr>
              <a:t>εμφάνιση πολλαπλών συνόλων αποτελεσμάτων.</a:t>
            </a:r>
          </a:p>
          <a:p>
            <a:pPr algn="just" fontAlgn="base"/>
            <a:r>
              <a:rPr lang="el-GR" dirty="0">
                <a:latin typeface="Times New Roman" panose="02020603050405020304" pitchFamily="18" charset="0"/>
                <a:cs typeface="Times New Roman" panose="02020603050405020304" pitchFamily="18" charset="0"/>
              </a:rPr>
              <a:t>παρακολουθείτε τις αλλαγές που πραγματοποιούνται σε βάσεις δεδομένων και πίνακες ·</a:t>
            </a:r>
          </a:p>
          <a:p>
            <a:pPr algn="just" fontAlgn="base"/>
            <a:r>
              <a:rPr lang="el-GR" dirty="0">
                <a:latin typeface="Times New Roman" panose="02020603050405020304" pitchFamily="18" charset="0"/>
                <a:cs typeface="Times New Roman" panose="02020603050405020304" pitchFamily="18" charset="0"/>
              </a:rPr>
              <a:t>δημιουργία γραφικών PDF από τη βάση δεδομένων.</a:t>
            </a:r>
          </a:p>
          <a:p>
            <a:pPr algn="just" fontAlgn="base"/>
            <a:r>
              <a:rPr lang="el-GR" dirty="0">
                <a:latin typeface="Times New Roman" panose="02020603050405020304" pitchFamily="18" charset="0"/>
                <a:cs typeface="Times New Roman" panose="02020603050405020304" pitchFamily="18" charset="0"/>
              </a:rPr>
              <a:t>εκτελέστε αντίγραφα ασφαλείας βάσης δεδομένων σε διαφορετικές μορφές.</a:t>
            </a:r>
          </a:p>
          <a:p>
            <a:endParaRPr lang="el-GR" dirty="0"/>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6</a:t>
            </a:fld>
            <a:endParaRPr lang="el-GR"/>
          </a:p>
        </p:txBody>
      </p:sp>
    </p:spTree>
    <p:extLst>
      <p:ext uri="{BB962C8B-B14F-4D97-AF65-F5344CB8AC3E}">
        <p14:creationId xmlns:p14="http://schemas.microsoft.com/office/powerpoint/2010/main" val="4171359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37809" y="83023"/>
            <a:ext cx="11895306" cy="1325563"/>
          </a:xfrm>
        </p:spPr>
        <p:txBody>
          <a:bodyPr/>
          <a:lstStyle/>
          <a:p>
            <a:r>
              <a:rPr lang="el-GR" b="1" dirty="0">
                <a:latin typeface="Times New Roman" panose="02020603050405020304" pitchFamily="18" charset="0"/>
                <a:cs typeface="Times New Roman" panose="02020603050405020304" pitchFamily="18" charset="0"/>
              </a:rPr>
              <a:t>Πότε να χρησιμοποιήσετε το </a:t>
            </a:r>
            <a:r>
              <a:rPr lang="el-GR" b="1" dirty="0" err="1">
                <a:latin typeface="Times New Roman" panose="02020603050405020304" pitchFamily="18" charset="0"/>
                <a:cs typeface="Times New Roman" panose="02020603050405020304" pitchFamily="18" charset="0"/>
              </a:rPr>
              <a:t>phpMyAdmin</a:t>
            </a:r>
            <a:r>
              <a:rPr lang="el-GR" b="1"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291830" y="1825625"/>
            <a:ext cx="11537004" cy="4818366"/>
          </a:xfrm>
        </p:spPr>
        <p:txBody>
          <a:bodyPr>
            <a:normAutofit/>
          </a:bodyPr>
          <a:lstStyle/>
          <a:p>
            <a:pPr algn="just"/>
            <a:r>
              <a:rPr lang="el-GR" dirty="0">
                <a:latin typeface="Times New Roman" panose="02020603050405020304" pitchFamily="18" charset="0"/>
                <a:cs typeface="Times New Roman" panose="02020603050405020304" pitchFamily="18" charset="0"/>
              </a:rPr>
              <a:t>Το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είναι ένα βασικό εργαλείο που πρέπει πάντα να είναι διαθέσιμο στους προγραμματιστές, καθώς η διαβούλευση με τη βάση δεδομένων είναι κάτι ρουτίνα. Είναι θεμελιώδες μέρος της διαχείρισης εφαρμογών να έχει εύκολη πρόσβαση σε δεδομένα, είτε για επεξεργασία είτε για γενικές διαβουλεύσεις</a:t>
            </a:r>
            <a:r>
              <a:rPr lang="el-GR"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Κάνοντας αυτό έξω από ένα πρακτικό περιβάλλον, όπως ένα πρόγραμμα περιήγησης, μπορεί να είναι επίπονη και μη παραγωγική. Για το λόγο αυτό, το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είναι ένα απαραίτητο εργαλείο που μπορεί να χρησιμοποιηθεί ανά πάσα στιγμή, φυσικά, εάν η προβλεπόμενη δραστηριότητα περιλαμβάνεται στη λίστα των δυνατοτήτων που επιτρέπει αυτό το λογισμικό.</a:t>
            </a: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7</a:t>
            </a:fld>
            <a:endParaRPr lang="el-GR"/>
          </a:p>
        </p:txBody>
      </p:sp>
    </p:spTree>
    <p:extLst>
      <p:ext uri="{BB962C8B-B14F-4D97-AF65-F5344CB8AC3E}">
        <p14:creationId xmlns:p14="http://schemas.microsoft.com/office/powerpoint/2010/main" val="1974805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0" y="151117"/>
            <a:ext cx="12192000" cy="1325563"/>
          </a:xfrm>
        </p:spPr>
        <p:txBody>
          <a:bodyPr/>
          <a:lstStyle/>
          <a:p>
            <a:r>
              <a:rPr lang="el-GR" b="1" dirty="0">
                <a:latin typeface="Times New Roman" panose="02020603050405020304" pitchFamily="18" charset="0"/>
                <a:cs typeface="Times New Roman" panose="02020603050405020304" pitchFamily="18" charset="0"/>
              </a:rPr>
              <a:t>Πώς να εγκαταστήσετε το </a:t>
            </a:r>
            <a:r>
              <a:rPr lang="el-GR" b="1" dirty="0" err="1">
                <a:latin typeface="Times New Roman" panose="02020603050405020304" pitchFamily="18" charset="0"/>
                <a:cs typeface="Times New Roman" panose="02020603050405020304" pitchFamily="18" charset="0"/>
              </a:rPr>
              <a:t>phpMyAdmin</a:t>
            </a:r>
            <a:r>
              <a:rPr lang="el-GR" b="1" dirty="0">
                <a:latin typeface="Times New Roman" panose="02020603050405020304" pitchFamily="18" charset="0"/>
                <a:cs typeface="Times New Roman" panose="02020603050405020304" pitchFamily="18" charset="0"/>
              </a:rPr>
              <a:t> στον </a:t>
            </a:r>
            <a:r>
              <a:rPr lang="el-GR" b="1" dirty="0" err="1">
                <a:latin typeface="Times New Roman" panose="02020603050405020304" pitchFamily="18" charset="0"/>
                <a:cs typeface="Times New Roman" panose="02020603050405020304" pitchFamily="18" charset="0"/>
              </a:rPr>
              <a:t>διακομιστή</a:t>
            </a:r>
            <a:r>
              <a:rPr lang="el-GR" b="1"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87549" y="1825624"/>
            <a:ext cx="11955294" cy="5032375"/>
          </a:xfrm>
        </p:spPr>
        <p:txBody>
          <a:bodyPr>
            <a:normAutofit fontScale="92500" lnSpcReduction="20000"/>
          </a:bodyPr>
          <a:lstStyle/>
          <a:p>
            <a:pPr algn="just"/>
            <a:r>
              <a:rPr lang="el-GR" dirty="0">
                <a:latin typeface="Times New Roman" panose="02020603050405020304" pitchFamily="18" charset="0"/>
                <a:cs typeface="Times New Roman" panose="02020603050405020304" pitchFamily="18" charset="0"/>
              </a:rPr>
              <a:t>Η εγκατάσταση του </a:t>
            </a:r>
            <a:r>
              <a:rPr lang="el-GR" dirty="0" err="1">
                <a:latin typeface="Times New Roman" panose="02020603050405020304" pitchFamily="18" charset="0"/>
                <a:cs typeface="Times New Roman" panose="02020603050405020304" pitchFamily="18" charset="0"/>
              </a:rPr>
              <a:t>phpMyAdmin</a:t>
            </a:r>
            <a:r>
              <a:rPr lang="el-GR" dirty="0">
                <a:latin typeface="Times New Roman" panose="02020603050405020304" pitchFamily="18" charset="0"/>
                <a:cs typeface="Times New Roman" panose="02020603050405020304" pitchFamily="18" charset="0"/>
              </a:rPr>
              <a:t> στον </a:t>
            </a:r>
            <a:r>
              <a:rPr lang="el-GR" dirty="0" err="1">
                <a:latin typeface="Times New Roman" panose="02020603050405020304" pitchFamily="18" charset="0"/>
                <a:cs typeface="Times New Roman" panose="02020603050405020304" pitchFamily="18" charset="0"/>
              </a:rPr>
              <a:t>διακομιστή</a:t>
            </a:r>
            <a:r>
              <a:rPr lang="el-GR" dirty="0">
                <a:latin typeface="Times New Roman" panose="02020603050405020304" pitchFamily="18" charset="0"/>
                <a:cs typeface="Times New Roman" panose="02020603050405020304" pitchFamily="18" charset="0"/>
              </a:rPr>
              <a:t> είναι αυτό που θα σας επιτρέψει να το συσχετίσετε με τη βάση δεδομένων σας. Επομένως, όποτε είναι απαραίτητο να κάνετε ερωτήσεις ή τροποποιήσεις, ανοίξτε απλώς το πρόγραμμα περιήγησης με τη διεύθυνση για πρόσβαση στο εργαλείο. </a:t>
            </a: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marL="0" indent="0" algn="just">
              <a:buNone/>
            </a:pPr>
            <a:r>
              <a:rPr lang="el-GR" b="1" dirty="0">
                <a:latin typeface="Times New Roman" panose="02020603050405020304" pitchFamily="18" charset="0"/>
                <a:cs typeface="Times New Roman" panose="02020603050405020304" pitchFamily="18" charset="0"/>
              </a:rPr>
              <a:t>Κατεβάστε την τρέχουσα έκδοση του </a:t>
            </a:r>
            <a:r>
              <a:rPr lang="el-GR" b="1" dirty="0" err="1" smtClean="0">
                <a:latin typeface="Times New Roman" panose="02020603050405020304" pitchFamily="18" charset="0"/>
                <a:cs typeface="Times New Roman" panose="02020603050405020304" pitchFamily="18" charset="0"/>
              </a:rPr>
              <a:t>phpMyAdmin</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Αρχικά, επισκεφθείτε τον </a:t>
            </a:r>
            <a:r>
              <a:rPr lang="el-GR" dirty="0" err="1">
                <a:latin typeface="Times New Roman" panose="02020603050405020304" pitchFamily="18" charset="0"/>
                <a:cs typeface="Times New Roman" panose="02020603050405020304" pitchFamily="18" charset="0"/>
              </a:rPr>
              <a:t>ιστότοπο</a:t>
            </a:r>
            <a:r>
              <a:rPr lang="el-GR" dirty="0">
                <a:latin typeface="Times New Roman" panose="02020603050405020304" pitchFamily="18" charset="0"/>
                <a:cs typeface="Times New Roman" panose="02020603050405020304" pitchFamily="18" charset="0"/>
              </a:rPr>
              <a:t> του λογισμικού για λήψη. Έτσι, μπορείτε να ξεκινήσετε τη διαδικασία εγκατάστασης απευθείας στον υπολογιστή σας</a:t>
            </a:r>
            <a:r>
              <a:rPr lang="el-GR"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buNone/>
            </a:pPr>
            <a:r>
              <a:rPr lang="el-GR" b="1" dirty="0">
                <a:latin typeface="Times New Roman" panose="02020603050405020304" pitchFamily="18" charset="0"/>
                <a:cs typeface="Times New Roman" panose="02020603050405020304" pitchFamily="18" charset="0"/>
              </a:rPr>
              <a:t>Εξαγωγή </a:t>
            </a:r>
            <a:r>
              <a:rPr lang="el-GR" b="1" dirty="0" smtClean="0">
                <a:latin typeface="Times New Roman" panose="02020603050405020304" pitchFamily="18" charset="0"/>
                <a:cs typeface="Times New Roman" panose="02020603050405020304" pitchFamily="18" charset="0"/>
              </a:rPr>
              <a:t>αρχείων</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Το </a:t>
            </a:r>
            <a:r>
              <a:rPr lang="el-GR" dirty="0" err="1">
                <a:latin typeface="Times New Roman" panose="02020603050405020304" pitchFamily="18" charset="0"/>
                <a:cs typeface="Times New Roman" panose="02020603050405020304" pitchFamily="18" charset="0"/>
              </a:rPr>
              <a:t>ληφθέν</a:t>
            </a:r>
            <a:r>
              <a:rPr lang="el-GR" dirty="0">
                <a:latin typeface="Times New Roman" panose="02020603050405020304" pitchFamily="18" charset="0"/>
                <a:cs typeface="Times New Roman" panose="02020603050405020304" pitchFamily="18" charset="0"/>
              </a:rPr>
              <a:t> αρχείο είναι συμπιεσμένο, δηλαδή, πρέπει να εξαγάγετε τα πάντα στον υπολογιστή σας. Απλώς κάντε δεξί κλικ στο εικονίδιο και κάντε κλικ στο "Εξαγωγή", επιλέγοντας τον τρέχοντα φάκελο στον οποίο </a:t>
            </a:r>
            <a:r>
              <a:rPr lang="el-GR" dirty="0" smtClean="0">
                <a:latin typeface="Times New Roman" panose="02020603050405020304" pitchFamily="18" charset="0"/>
                <a:cs typeface="Times New Roman" panose="02020603050405020304" pitchFamily="18" charset="0"/>
              </a:rPr>
              <a:t>βρίσκεται </a:t>
            </a:r>
            <a:r>
              <a:rPr lang="el-GR" dirty="0">
                <a:latin typeface="Times New Roman" panose="02020603050405020304" pitchFamily="18" charset="0"/>
                <a:cs typeface="Times New Roman" panose="02020603050405020304" pitchFamily="18" charset="0"/>
              </a:rPr>
              <a:t>ή κάποιος άλλος συγκεκριμένος κατάλογος της επιλογής σας.</a:t>
            </a:r>
          </a:p>
          <a:p>
            <a:pPr algn="just"/>
            <a:endParaRPr lang="el-GR"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
        <p:nvSpPr>
          <p:cNvPr id="4" name="Θέση αριθμού διαφάνειας 3"/>
          <p:cNvSpPr>
            <a:spLocks noGrp="1"/>
          </p:cNvSpPr>
          <p:nvPr>
            <p:ph type="sldNum" sz="quarter" idx="12"/>
          </p:nvPr>
        </p:nvSpPr>
        <p:spPr/>
        <p:txBody>
          <a:bodyPr/>
          <a:lstStyle/>
          <a:p>
            <a:fld id="{26817F70-57F3-4A75-AF70-9145D085A314}" type="slidenum">
              <a:rPr lang="el-GR" smtClean="0"/>
              <a:pPr/>
              <a:t>8</a:t>
            </a:fld>
            <a:endParaRPr lang="el-GR"/>
          </a:p>
        </p:txBody>
      </p:sp>
    </p:spTree>
    <p:extLst>
      <p:ext uri="{BB962C8B-B14F-4D97-AF65-F5344CB8AC3E}">
        <p14:creationId xmlns:p14="http://schemas.microsoft.com/office/powerpoint/2010/main" val="1646795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26817F70-57F3-4A75-AF70-9145D085A314}" type="slidenum">
              <a:rPr lang="el-GR" smtClean="0"/>
              <a:pPr/>
              <a:t>9</a:t>
            </a:fld>
            <a:endParaRPr lang="el-GR"/>
          </a:p>
        </p:txBody>
      </p:sp>
      <p:pic>
        <p:nvPicPr>
          <p:cNvPr id="1026" name="Picture 2" descr="σας ευχαριστούμε για το σύμβολο της προσοχής. λέξεις έννοια ευχαριστώ για  την προσοχή σας σε ξύλινα τετράγωνα σε ένα όμορφο γκρι τ Στοκ Εικόνα -  εικόνα από teamwork: 250222947"/>
          <p:cNvPicPr>
            <a:picLocks noChangeAspect="1" noChangeArrowheads="1"/>
          </p:cNvPicPr>
          <p:nvPr/>
        </p:nvPicPr>
        <p:blipFill>
          <a:blip r:embed="rId3"/>
          <a:srcRect/>
          <a:stretch>
            <a:fillRect/>
          </a:stretch>
        </p:blipFill>
        <p:spPr bwMode="auto">
          <a:xfrm>
            <a:off x="2898776" y="984069"/>
            <a:ext cx="6253933" cy="41745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638</Words>
  <Application>Microsoft Office PowerPoint</Application>
  <PresentationFormat>Ευρεία οθόνη</PresentationFormat>
  <Paragraphs>47</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Calibri</vt:lpstr>
      <vt:lpstr>Calibri Light</vt:lpstr>
      <vt:lpstr>Times New Roman</vt:lpstr>
      <vt:lpstr>Θέμα του Office</vt:lpstr>
      <vt:lpstr>   ΤΕΧΝΙΚΟΣ ΕΦΑΡΜΟΓΩΝ ΠΛΗΡΟΦΟΡΙΚΗΣ (Πολυμέσα/Web designer – Developer/ Video games)</vt:lpstr>
      <vt:lpstr>Τι είναι PHPMyAdmin </vt:lpstr>
      <vt:lpstr>Παρουσίαση του PowerPoint</vt:lpstr>
      <vt:lpstr>Πώς λειτουργεί το phpMyAdmin;</vt:lpstr>
      <vt:lpstr>Σε τι χρησιμεύει το phpMyAdmin;</vt:lpstr>
      <vt:lpstr>Γενικά χαρακτηριστικά</vt:lpstr>
      <vt:lpstr>Πότε να χρησιμοποιήσετε το phpMyAdmin;</vt:lpstr>
      <vt:lpstr>Πώς να εγκαταστήσετε το phpMyAdmin στον διακομιστή;</vt:lpstr>
      <vt:lpstr>Παρουσίαση του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ΤΕΧΝΙΚΟΣ ΕΦΑΡΜΟΓΩΝ ΠΛΗΡΟΦΟΡΙΚΗΣ (Πολυμέσα/Web designer – Developer/ Video games)</dc:title>
  <dc:creator>Δημήτριος Σελίμης</dc:creator>
  <cp:lastModifiedBy>Δημήτριος Σελίμης</cp:lastModifiedBy>
  <cp:revision>39</cp:revision>
  <dcterms:created xsi:type="dcterms:W3CDTF">2025-03-12T19:21:49Z</dcterms:created>
  <dcterms:modified xsi:type="dcterms:W3CDTF">2025-05-28T22:17:51Z</dcterms:modified>
</cp:coreProperties>
</file>