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8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5143500" type="screen16x9"/>
  <p:notesSz cx="51435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47" d="100"/>
          <a:sy n="147" d="100"/>
        </p:scale>
        <p:origin x="564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045142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5143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1" y="0"/>
            <a:ext cx="1728788" cy="51435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07319" y="841772"/>
            <a:ext cx="6593681" cy="179070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7319" y="2701528"/>
            <a:ext cx="6593681" cy="1241822"/>
          </a:xfrm>
        </p:spPr>
        <p:txBody>
          <a:bodyPr>
            <a:normAutofit/>
          </a:bodyPr>
          <a:lstStyle>
            <a:lvl1pPr marL="0" indent="0" algn="l">
              <a:buNone/>
              <a:defRPr sz="1500" cap="all" baseline="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08133" y="4057651"/>
            <a:ext cx="2057400" cy="273844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2/18/2026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07318" y="4057651"/>
            <a:ext cx="3843665" cy="27384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22684" y="4057650"/>
            <a:ext cx="578317" cy="273844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1900547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ανοραμική 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3228499"/>
            <a:ext cx="7434266" cy="614516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56058" y="454819"/>
            <a:ext cx="7434266" cy="2474834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400"/>
            </a:lvl1pPr>
          </a:lstStyle>
          <a:p>
            <a:pPr marL="0" lvl="0" indent="0">
              <a:buNone/>
            </a:pPr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24" y="3843015"/>
            <a:ext cx="7433144" cy="51185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6583635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93" y="457200"/>
            <a:ext cx="7429466" cy="2571750"/>
          </a:xfrm>
        </p:spPr>
        <p:txBody>
          <a:bodyPr anchor="ctr">
            <a:normAutofit/>
          </a:bodyPr>
          <a:lstStyle>
            <a:lvl1pPr>
              <a:defRPr sz="27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8" y="3314700"/>
            <a:ext cx="7428344" cy="1028699"/>
          </a:xfrm>
        </p:spPr>
        <p:txBody>
          <a:bodyPr anchor="ctr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5468904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457200"/>
            <a:ext cx="6977064" cy="2061322"/>
          </a:xfrm>
        </p:spPr>
        <p:txBody>
          <a:bodyPr anchor="ctr">
            <a:normAutofit/>
          </a:bodyPr>
          <a:lstStyle>
            <a:lvl1pPr>
              <a:defRPr sz="27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2524168"/>
            <a:ext cx="6564224" cy="411726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8" y="3232439"/>
            <a:ext cx="7429502" cy="1117122"/>
          </a:xfrm>
        </p:spPr>
        <p:txBody>
          <a:bodyPr anchor="ctr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677634" y="549295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7903028" y="2073729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57786580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1600531"/>
            <a:ext cx="7429501" cy="1883876"/>
          </a:xfrm>
        </p:spPr>
        <p:txBody>
          <a:bodyPr anchor="b">
            <a:normAutofit/>
          </a:bodyPr>
          <a:lstStyle>
            <a:lvl1pPr>
              <a:defRPr sz="27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23" y="3493241"/>
            <a:ext cx="7428379" cy="855483"/>
          </a:xfrm>
        </p:spPr>
        <p:txBody>
          <a:bodyPr anchor="t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6731421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στήλε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56060" y="457200"/>
            <a:ext cx="7429499" cy="1428750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856058" y="2005847"/>
            <a:ext cx="2397674" cy="51435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1800" b="0" cap="all" baseline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845939" y="2520197"/>
            <a:ext cx="2406551" cy="1823202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86075" y="2008226"/>
            <a:ext cx="2388289" cy="51435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1800" b="0" cap="all" baseline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78160" y="2522576"/>
            <a:ext cx="2396873" cy="1823202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89332" y="2005847"/>
            <a:ext cx="2396226" cy="51435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1800" b="0" cap="all" baseline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89332" y="2520197"/>
            <a:ext cx="2396226" cy="1823202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2507930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Στήλη 3 εικόνω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56059" y="457200"/>
            <a:ext cx="7429499" cy="1428750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856060" y="3303447"/>
            <a:ext cx="2396430" cy="432197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1500" b="0" cap="all" baseline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56060" y="2000249"/>
            <a:ext cx="2396430" cy="1143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500" dirty="0"/>
            </a:lvl1pPr>
          </a:lstStyle>
          <a:p>
            <a:pPr marL="0" lvl="0" indent="0">
              <a:buNone/>
            </a:pPr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856060" y="3735644"/>
            <a:ext cx="2396430" cy="613382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66790" y="3303447"/>
            <a:ext cx="2400300" cy="432197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1500" b="0" cap="all" baseline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66790" y="2000249"/>
            <a:ext cx="2399205" cy="1143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500" dirty="0"/>
            </a:lvl1pPr>
          </a:lstStyle>
          <a:p>
            <a:pPr marL="0" lvl="0" indent="0">
              <a:buNone/>
            </a:pPr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65695" y="3735643"/>
            <a:ext cx="2400300" cy="607757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89426" y="3303446"/>
            <a:ext cx="2393056" cy="432197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1500" b="0" cap="all" baseline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89332" y="2000249"/>
            <a:ext cx="2396227" cy="1143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500" dirty="0"/>
            </a:lvl1pPr>
          </a:lstStyle>
          <a:p>
            <a:pPr marL="0" lvl="0" indent="0">
              <a:buNone/>
            </a:pPr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89332" y="3735641"/>
            <a:ext cx="2396226" cy="60775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3397302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013767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1" y="457200"/>
            <a:ext cx="1503758" cy="3886201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6057" y="457200"/>
            <a:ext cx="5811443" cy="3886201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1310358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42244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791430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1064420"/>
            <a:ext cx="7429500" cy="2139553"/>
          </a:xfrm>
        </p:spPr>
        <p:txBody>
          <a:bodyPr anchor="b">
            <a:normAutofit/>
          </a:bodyPr>
          <a:lstStyle>
            <a:lvl1pPr>
              <a:defRPr sz="27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6058" y="3318272"/>
            <a:ext cx="7429500" cy="1031082"/>
          </a:xfrm>
        </p:spPr>
        <p:txBody>
          <a:bodyPr>
            <a:normAutofit/>
          </a:bodyPr>
          <a:lstStyle>
            <a:lvl1pPr marL="0" indent="0">
              <a:buNone/>
              <a:defRPr sz="135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8352714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6058" y="1687114"/>
            <a:ext cx="3658792" cy="2656286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1687114"/>
            <a:ext cx="3656408" cy="2656286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4916951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464345"/>
            <a:ext cx="7429500" cy="1108471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515" y="1687115"/>
            <a:ext cx="3487337" cy="617934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1800" b="0" cap="all" baseline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6058" y="2305048"/>
            <a:ext cx="3658793" cy="2038351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6" y="1687114"/>
            <a:ext cx="3484952" cy="617934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1800" b="0" cap="all" baseline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305048"/>
            <a:ext cx="3656408" cy="2038351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3693288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2045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2/18/2026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308463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029" y="457201"/>
            <a:ext cx="2892028" cy="1229913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150" y="444499"/>
            <a:ext cx="4418407" cy="3898901"/>
          </a:xfrm>
        </p:spPr>
        <p:txBody>
          <a:bodyPr anchor="ctr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029" y="1687114"/>
            <a:ext cx="2892028" cy="265628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8270487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60" y="457200"/>
            <a:ext cx="4450881" cy="1229915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5541" y="457201"/>
            <a:ext cx="2750018" cy="38861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8" y="1687114"/>
            <a:ext cx="4450883" cy="265628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5911302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5143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0716" y="0"/>
            <a:ext cx="9040416" cy="51435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6060" y="463888"/>
            <a:ext cx="7429499" cy="11089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6060" y="1687115"/>
            <a:ext cx="7429499" cy="26562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92691" y="4412457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2/18/2026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56059" y="4412457"/>
            <a:ext cx="467948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88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07241" y="4412456"/>
            <a:ext cx="578317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932040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0" r:id="rId12"/>
    <p:sldLayoutId id="2147483701" r:id="rId13"/>
    <p:sldLayoutId id="2147483702" r:id="rId14"/>
    <p:sldLayoutId id="2147483703" r:id="rId15"/>
    <p:sldLayoutId id="2147483704" r:id="rId16"/>
    <p:sldLayoutId id="2147483705" r:id="rId17"/>
    <p:sldLayoutId id="2147483706" r:id="rId18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7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120000"/>
        </a:lnSpc>
        <a:spcBef>
          <a:spcPts val="75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120000"/>
        </a:lnSpc>
        <a:spcBef>
          <a:spcPts val="375"/>
        </a:spcBef>
        <a:buSzPct val="125000"/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120000"/>
        </a:lnSpc>
        <a:spcBef>
          <a:spcPts val="375"/>
        </a:spcBef>
        <a:buSzPct val="125000"/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120000"/>
        </a:lnSpc>
        <a:spcBef>
          <a:spcPts val="375"/>
        </a:spcBef>
        <a:buSzPct val="125000"/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120000"/>
        </a:lnSpc>
        <a:spcBef>
          <a:spcPts val="375"/>
        </a:spcBef>
        <a:buSzPct val="125000"/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120000"/>
        </a:lnSpc>
        <a:spcBef>
          <a:spcPts val="375"/>
        </a:spcBef>
        <a:buSzPct val="125000"/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120000"/>
        </a:lnSpc>
        <a:spcBef>
          <a:spcPts val="375"/>
        </a:spcBef>
        <a:buSzPct val="125000"/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120000"/>
        </a:lnSpc>
        <a:spcBef>
          <a:spcPts val="375"/>
        </a:spcBef>
        <a:buSzPct val="125000"/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120000"/>
        </a:lnSpc>
        <a:spcBef>
          <a:spcPts val="375"/>
        </a:spcBef>
        <a:buSzPct val="125000"/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206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534" y="1194759"/>
            <a:ext cx="7924933" cy="137153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5400"/>
              </a:lnSpc>
              <a:buNone/>
            </a:pPr>
            <a:r>
              <a:rPr lang="en-US" sz="45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Οργάνωση Καταστήματος &amp; Marketing</a:t>
            </a:r>
            <a:endParaRPr lang="en-US" sz="4500" dirty="0"/>
          </a:p>
        </p:txBody>
      </p:sp>
      <p:sp>
        <p:nvSpPr>
          <p:cNvPr id="3" name="Text 1"/>
          <p:cNvSpPr/>
          <p:nvPr/>
        </p:nvSpPr>
        <p:spPr>
          <a:xfrm>
            <a:off x="3449153" y="2718594"/>
            <a:ext cx="2245529" cy="31981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520"/>
              </a:lnSpc>
              <a:buNone/>
            </a:pPr>
            <a:r>
              <a:rPr lang="en-US" sz="18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Μάθημα Β΄ Εξαμήνου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1300778" y="3190710"/>
            <a:ext cx="6542445" cy="2665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100"/>
              </a:lnSpc>
              <a:buNone/>
            </a:pPr>
            <a:r>
              <a:rPr lang="en-US" sz="15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Τεχνικός Αισθητικός Ποδολογίας – Καλλωπισμού Νυχιών &amp; Ονυχοπλαστικής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4000542" y="3762044"/>
            <a:ext cx="1142752" cy="186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470"/>
              </a:lnSpc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Φεβρουάριος 2026</a:t>
            </a:r>
            <a:endParaRPr lang="en-US"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534" y="609535"/>
            <a:ext cx="8083431" cy="4114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Γιατί Marketing στην Ποδολογία;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301" y="1249496"/>
            <a:ext cx="7620166" cy="15770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Υπάρχει ανταγωνισμός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Πελάτες έχουν πολλές επιλογές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Η εμπιστοσύνη χτίζεται με επικοινωνία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Digital marketing (social media, Google)</a:t>
            </a:r>
            <a:endParaRPr lang="en-US" sz="13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534" y="609530"/>
            <a:ext cx="8083431" cy="4114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Βασικές Έννοιες Marketing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301" y="1249491"/>
            <a:ext cx="7620166" cy="15770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Προϊόν/Υπηρεσία: Τι προσφέρετε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Τιμή: Πόσο κοστίζει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Τόπος: Πού βρίσκεστε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Προώθηση: Πώς θα μάθουν για εσάς</a:t>
            </a:r>
            <a:endParaRPr lang="en-US" sz="13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534" y="609530"/>
            <a:ext cx="8083431" cy="4114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Γιατί τα Δύο πάνε Μαζί;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534" y="1249491"/>
            <a:ext cx="8083431" cy="2665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100"/>
              </a:lnSpc>
              <a:buNone/>
            </a:pPr>
            <a:r>
              <a:rPr lang="en-US" sz="15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Οργάνωση + Marketing = Επιτυχία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914301" y="1744596"/>
            <a:ext cx="7620166" cy="115424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Καλή οργάνωση = Θετική εντύπωση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Καλό marketing = Περισσότεροι πελάτες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Χωρίς το ένα, το άλλο δεν αρκεί</a:t>
            </a:r>
            <a:endParaRPr lang="en-US" sz="13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534" y="609530"/>
            <a:ext cx="8083431" cy="4114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Θα Μάθουμε (Οργάνωση)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301" y="1249491"/>
            <a:ext cx="7620166" cy="15770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Σχεδίαση και αρχιτεκτονική χώρων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Γενικός και ειδικός εξοπλισμός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Εργονομία στον χώρο εργασίας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Ασφάλεια, υγιεινή, πυρασφάλεια</a:t>
            </a:r>
            <a:endParaRPr lang="en-US" sz="13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534" y="609530"/>
            <a:ext cx="8083431" cy="4114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Θα Μάθουμε (Marketing)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301" y="1249496"/>
            <a:ext cx="7620166" cy="15770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Φιλοσοφία και κατηγορίες marketing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Αγορά, καταναλωτές, συμπεριφορά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Προϊόν, υπηρεσία, όνομα, συσκευασία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Προώθηση, επικοινωνία, διαφήμιση</a:t>
            </a:r>
            <a:endParaRPr lang="en-US" sz="135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534" y="609535"/>
            <a:ext cx="8083431" cy="4114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Τι θα Μπορείτε να Κάνετε;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301" y="1249496"/>
            <a:ext cx="7620166" cy="15770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Σχεδιάσετε κάτοψη καταστήματος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Επιλέξετε κατάλληλο εξοπλισμό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Εφαρμόσετε εργονομία και ασφάλεια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Δημιουργήσετε στρατηγική marketing</a:t>
            </a:r>
            <a:endParaRPr lang="en-US" sz="135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534" y="1325733"/>
            <a:ext cx="7924933" cy="1020630"/>
          </a:xfrm>
          <a:prstGeom prst="rect">
            <a:avLst/>
          </a:prstGeom>
          <a:solidFill>
            <a:srgbClr val="1E293B"/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609534" y="2346359"/>
            <a:ext cx="7924933" cy="1020630"/>
          </a:xfrm>
          <a:prstGeom prst="rect">
            <a:avLst/>
          </a:prstGeom>
          <a:solidFill>
            <a:srgbClr val="1E293B"/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609534" y="3366994"/>
            <a:ext cx="7924933" cy="1020630"/>
          </a:xfrm>
          <a:prstGeom prst="rect">
            <a:avLst/>
          </a:prstGeom>
          <a:solidFill>
            <a:srgbClr val="1E293B"/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530285" y="609535"/>
            <a:ext cx="8083431" cy="4114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Πώς θα Δουλέψουμε;</a:t>
            </a:r>
            <a:endParaRPr lang="en-US" sz="2700" dirty="0"/>
          </a:p>
        </p:txBody>
      </p:sp>
      <p:sp>
        <p:nvSpPr>
          <p:cNvPr id="6" name="Text 4"/>
          <p:cNvSpPr/>
          <p:nvPr/>
        </p:nvSpPr>
        <p:spPr>
          <a:xfrm>
            <a:off x="838068" y="1554268"/>
            <a:ext cx="7617222" cy="27417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160"/>
              </a:lnSpc>
              <a:buNone/>
            </a:pPr>
            <a:r>
              <a:rPr lang="en-US" sz="18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Θεωρία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838068" y="1904507"/>
            <a:ext cx="7617222" cy="213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680"/>
              </a:lnSpc>
              <a:buNone/>
            </a:pPr>
            <a:r>
              <a:rPr lang="en-US" sz="12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Βασικές έννοιες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838068" y="2574894"/>
            <a:ext cx="7617222" cy="27417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160"/>
              </a:lnSpc>
              <a:buNone/>
            </a:pPr>
            <a:r>
              <a:rPr lang="en-US" sz="18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Εργαστήριο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838068" y="2925142"/>
            <a:ext cx="7617222" cy="213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680"/>
              </a:lnSpc>
              <a:buNone/>
            </a:pPr>
            <a:r>
              <a:rPr lang="en-US" sz="12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Πρακτικές ασκήσεις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838068" y="3595529"/>
            <a:ext cx="7617222" cy="27417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160"/>
              </a:lnSpc>
              <a:buNone/>
            </a:pPr>
            <a:r>
              <a:rPr lang="en-US" sz="18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Σεμινάριο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838068" y="3945768"/>
            <a:ext cx="7617222" cy="213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680"/>
              </a:lnSpc>
              <a:buNone/>
            </a:pPr>
            <a:r>
              <a:rPr lang="en-US" sz="12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Ομαδικές εργασίες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534" y="609535"/>
            <a:ext cx="8083431" cy="4114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Mini Project Εξαμήνου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534" y="1249496"/>
            <a:ext cx="8083431" cy="2665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100"/>
              </a:lnSpc>
              <a:buNone/>
            </a:pPr>
            <a:r>
              <a:rPr lang="en-US" sz="15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«Το Δικό μου Κατάστημα Ποδολογίας – Νυχιών»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914301" y="1744600"/>
            <a:ext cx="7620166" cy="115424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Σχεδιασμός χώρου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Επιλογή εξοπλισμού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Στρατηγική marketing</a:t>
            </a:r>
            <a:endParaRPr lang="en-US" sz="135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534" y="609535"/>
            <a:ext cx="8083431" cy="4114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Τι Χρειάζεστε από Εσάς;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301" y="1249496"/>
            <a:ext cx="7620166" cy="15770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Συμμετοχή και ενδιαφέρον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Παρατήρηση χώρων ομορφιάς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Δημιουργικότητα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Ομαδική συνεργασία</a:t>
            </a:r>
            <a:endParaRPr lang="en-US" sz="135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534" y="609535"/>
            <a:ext cx="8083431" cy="4114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Επόμενο Μάθημα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534" y="1249496"/>
            <a:ext cx="8083431" cy="2665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100"/>
              </a:lnSpc>
              <a:buNone/>
            </a:pPr>
            <a:r>
              <a:rPr lang="en-US" sz="15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Σχεδίαση Χώρων Εργασίας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914301" y="1744600"/>
            <a:ext cx="7620166" cy="115424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Απαιτούμενοι χώροι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Διαστάσεις και διαμόρφωση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Διάδρομοι και οδεύσεις διαφυγής</a:t>
            </a:r>
            <a:endParaRPr lang="en-US" sz="13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534" y="609534"/>
            <a:ext cx="8083431" cy="4114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Πληροφορίες Μαθήματος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301" y="1249495"/>
            <a:ext cx="7620166" cy="15770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Μάθημα Βασικής Κατάρτισης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Ώρες/εβδομάδα: 1 Θεωρία + 1 Εργαστήριο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Διάρκεια: Β΄ Εξάμηνο (13 εβδομάδες)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Συνδυασμός θεωρίας και πρακτικής εφαρμογής</a:t>
            </a:r>
            <a:endParaRPr lang="en-US" sz="135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206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271036" y="1804122"/>
            <a:ext cx="2601764" cy="54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4320"/>
              </a:lnSpc>
              <a:buNone/>
            </a:pPr>
            <a:r>
              <a:rPr lang="en-US" sz="36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Ευχαριστώ!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086227" y="2581340"/>
            <a:ext cx="971381" cy="2665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100"/>
              </a:lnSpc>
              <a:buNone/>
            </a:pPr>
            <a:r>
              <a:rPr lang="en-US" sz="15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Ερωτήσεις;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3723920" y="3152673"/>
            <a:ext cx="1695996" cy="186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470"/>
              </a:lnSpc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Καλή συνέχεια στο εξάμηνο!</a:t>
            </a:r>
            <a:endParaRPr lang="en-US" sz="10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534" y="609535"/>
            <a:ext cx="8083431" cy="4114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Σκοπός Μαθήματος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301" y="1249496"/>
            <a:ext cx="7620166" cy="15770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Εισαγωγή στις βασικές έννοιες οργάνωσης καταστήματος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Κατανόηση τεχνικών προώθησης προϊόντων και υπηρεσιών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Αποτελεσματική οργάνωση επαγγελματικού χώρου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Προώθηση και πώληση υπηρεσιών ποδολογίας</a:t>
            </a:r>
            <a:endParaRPr lang="en-US" sz="13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534" y="1325727"/>
            <a:ext cx="7924933" cy="1295135"/>
          </a:xfrm>
          <a:prstGeom prst="rect">
            <a:avLst/>
          </a:prstGeom>
          <a:solidFill>
            <a:srgbClr val="1E293B"/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609534" y="2620863"/>
            <a:ext cx="7924933" cy="1295135"/>
          </a:xfrm>
          <a:prstGeom prst="rect">
            <a:avLst/>
          </a:prstGeom>
          <a:solidFill>
            <a:srgbClr val="1E293B"/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530285" y="609534"/>
            <a:ext cx="8083431" cy="4114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Δύο Μεγάλοι Άξονες</a:t>
            </a:r>
            <a:endParaRPr lang="en-US" sz="2700" dirty="0"/>
          </a:p>
        </p:txBody>
      </p:sp>
      <p:sp>
        <p:nvSpPr>
          <p:cNvPr id="5" name="Text 3"/>
          <p:cNvSpPr/>
          <p:nvPr/>
        </p:nvSpPr>
        <p:spPr>
          <a:xfrm>
            <a:off x="914301" y="1630495"/>
            <a:ext cx="7461707" cy="3199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520"/>
              </a:lnSpc>
              <a:buNone/>
            </a:pPr>
            <a:r>
              <a:rPr lang="en-US" sz="21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Οργάνωση Καταστήματος</a:t>
            </a:r>
            <a:endParaRPr lang="en-US" sz="2100" dirty="0"/>
          </a:p>
        </p:txBody>
      </p:sp>
      <p:sp>
        <p:nvSpPr>
          <p:cNvPr id="6" name="Text 4"/>
          <p:cNvSpPr/>
          <p:nvPr/>
        </p:nvSpPr>
        <p:spPr>
          <a:xfrm>
            <a:off x="914301" y="2102776"/>
            <a:ext cx="7461707" cy="213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680"/>
              </a:lnSpc>
              <a:buNone/>
            </a:pPr>
            <a:r>
              <a:rPr lang="en-US" sz="12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Σχεδίαση χώρων, εξοπλισμός, εργονομία, ασφάλεια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914301" y="2925630"/>
            <a:ext cx="7461707" cy="3199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520"/>
              </a:lnSpc>
              <a:buNone/>
            </a:pPr>
            <a:r>
              <a:rPr lang="en-US" sz="21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Marketing</a:t>
            </a:r>
            <a:endParaRPr lang="en-US" sz="2100" dirty="0"/>
          </a:p>
        </p:txBody>
      </p:sp>
      <p:sp>
        <p:nvSpPr>
          <p:cNvPr id="8" name="Text 6"/>
          <p:cNvSpPr/>
          <p:nvPr/>
        </p:nvSpPr>
        <p:spPr>
          <a:xfrm>
            <a:off x="914301" y="3397911"/>
            <a:ext cx="7461707" cy="213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680"/>
              </a:lnSpc>
              <a:buNone/>
            </a:pPr>
            <a:r>
              <a:rPr lang="en-US" sz="12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Αγορά, πελάτες, προϊόν, προώθηση, διαφήμιση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534" y="609535"/>
            <a:ext cx="8083431" cy="4114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Τι σημαίνει «Οργάνωση Καταστήματος»;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534" y="1249496"/>
            <a:ext cx="8083431" cy="2399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890"/>
              </a:lnSpc>
              <a:buNone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Ο τρόπος με τον οποίο στήνουμε και λειτουργούμε έναν επαγγελματικό χώρο:</a:t>
            </a:r>
            <a:endParaRPr lang="en-US" sz="1350" dirty="0"/>
          </a:p>
        </p:txBody>
      </p:sp>
      <p:sp>
        <p:nvSpPr>
          <p:cNvPr id="4" name="Text 2"/>
          <p:cNvSpPr/>
          <p:nvPr/>
        </p:nvSpPr>
        <p:spPr>
          <a:xfrm>
            <a:off x="914301" y="1717974"/>
            <a:ext cx="7620166" cy="115424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Λειτουργικός και αποδοτικός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Ασφαλής για όλους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Άνετος και ευχάριστος</a:t>
            </a:r>
            <a:endParaRPr lang="en-US" sz="13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534" y="609533"/>
            <a:ext cx="8083431" cy="4114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Στοιχεία Οργάνωσης Καταστήματος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301" y="1249493"/>
            <a:ext cx="7620166" cy="15770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Σχεδιασμός χώρων (διαστάσεις, διαμόρφωση)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Εξοπλισμός (έπιπλα, μηχανήματα, συσκευές)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Εργονομία (διάταξη, συνθήκες εργασίας)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Υγιεινή και ασφάλεια</a:t>
            </a:r>
            <a:endParaRPr lang="en-US" sz="13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534" y="609533"/>
            <a:ext cx="8083431" cy="4114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Γιατί είναι σημαντική;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301" y="1249493"/>
            <a:ext cx="7620166" cy="15770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Βελτιώνει την εμπειρία του πελάτη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Αυξάνει την απόδοση της εργασίας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Μειώνει τους κινδύνους ατυχημάτων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Εξασφαλίζει νομιμότητα επιχείρησης</a:t>
            </a:r>
            <a:endParaRPr lang="en-US" sz="13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534" y="609533"/>
            <a:ext cx="8083431" cy="4114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Απαιτούμενοι Χώροι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301" y="1249493"/>
            <a:ext cx="7620166" cy="15770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Χώρος υποδοχής (ρεσεψιόν)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Χώρος αναμονής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Τμήμα περιποίησης άκρων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WC και αποθήκη</a:t>
            </a:r>
            <a:endParaRPr lang="en-US" sz="13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534" y="609535"/>
            <a:ext cx="8083431" cy="4114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Τι είναι το Marketing;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534" y="1249496"/>
            <a:ext cx="8083431" cy="2399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890"/>
              </a:lnSpc>
              <a:buNone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Το σύνολο των δραστηριοτήτων που στοχεύουν να:</a:t>
            </a:r>
            <a:endParaRPr lang="en-US" sz="1350" dirty="0"/>
          </a:p>
        </p:txBody>
      </p:sp>
      <p:sp>
        <p:nvSpPr>
          <p:cNvPr id="4" name="Text 2"/>
          <p:cNvSpPr/>
          <p:nvPr/>
        </p:nvSpPr>
        <p:spPr>
          <a:xfrm>
            <a:off x="914301" y="1641742"/>
            <a:ext cx="7620166" cy="115424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Κατανοήσουμε τις ανάγκες πελατών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Επικοινωνήσουμε την αξία υπηρεσιών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Προσελκύσουμε και διατηρήσουμε πελατεία</a:t>
            </a:r>
            <a:endParaRPr lang="en-US" sz="135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Κύκλωμα">
  <a:themeElements>
    <a:clrScheme name="Γαλαζοπράσινο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Κύκλωμα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Κύκλωμα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</TotalTime>
  <Words>440</Words>
  <Application>Microsoft Office PowerPoint</Application>
  <PresentationFormat>Προβολή στην οθόνη (16:9)</PresentationFormat>
  <Paragraphs>119</Paragraphs>
  <Slides>20</Slides>
  <Notes>20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20</vt:i4>
      </vt:variant>
    </vt:vector>
  </HeadingPairs>
  <TitlesOfParts>
    <vt:vector size="23" baseType="lpstr">
      <vt:lpstr>Arial</vt:lpstr>
      <vt:lpstr>Tw Cen MT</vt:lpstr>
      <vt:lpstr>Κύκλωμα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>Perplexity AI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Converted Presentation</dc:title>
  <dc:subject>PptxGenJS Presentation</dc:subject>
  <dc:creator>Perplexity</dc:creator>
  <cp:lastModifiedBy>ΑΛΕΞΑΝΔΡΟΣ ΚΟΚΚΑΛΑΣ</cp:lastModifiedBy>
  <cp:revision>2</cp:revision>
  <dcterms:created xsi:type="dcterms:W3CDTF">2026-02-18T10:58:04Z</dcterms:created>
  <dcterms:modified xsi:type="dcterms:W3CDTF">2026-02-18T11:57:33Z</dcterms:modified>
</cp:coreProperties>
</file>