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7" r:id="rId2"/>
    <p:sldId id="257" r:id="rId3"/>
    <p:sldId id="258" r:id="rId4"/>
    <p:sldId id="259" r:id="rId5"/>
    <p:sldId id="260" r:id="rId6"/>
    <p:sldId id="261" r:id="rId7"/>
    <p:sldId id="262" r:id="rId8"/>
    <p:sldId id="263" r:id="rId9"/>
    <p:sldId id="286" r:id="rId10"/>
    <p:sldId id="264" r:id="rId11"/>
    <p:sldId id="287" r:id="rId12"/>
    <p:sldId id="265" r:id="rId13"/>
    <p:sldId id="266" r:id="rId14"/>
    <p:sldId id="288" r:id="rId15"/>
    <p:sldId id="289" r:id="rId16"/>
    <p:sldId id="290" r:id="rId17"/>
    <p:sldId id="267" r:id="rId18"/>
    <p:sldId id="268" r:id="rId19"/>
    <p:sldId id="291" r:id="rId20"/>
    <p:sldId id="292" r:id="rId21"/>
    <p:sldId id="269" r:id="rId22"/>
    <p:sldId id="294" r:id="rId23"/>
    <p:sldId id="293" r:id="rId24"/>
    <p:sldId id="295" r:id="rId25"/>
    <p:sldId id="296" r:id="rId26"/>
    <p:sldId id="297" r:id="rId27"/>
    <p:sldId id="299" r:id="rId28"/>
    <p:sldId id="300" r:id="rId29"/>
    <p:sldId id="301" r:id="rId30"/>
    <p:sldId id="302" r:id="rId31"/>
    <p:sldId id="303" r:id="rId32"/>
    <p:sldId id="304" r:id="rId33"/>
    <p:sldId id="305" r:id="rId34"/>
    <p:sldId id="306" r:id="rId35"/>
    <p:sldId id="276" r:id="rId36"/>
    <p:sldId id="277" r:id="rId37"/>
    <p:sldId id="278" r:id="rId38"/>
    <p:sldId id="279" r:id="rId39"/>
    <p:sldId id="280" r:id="rId40"/>
    <p:sldId id="281" r:id="rId41"/>
    <p:sldId id="282" r:id="rId42"/>
    <p:sldId id="283" r:id="rId43"/>
    <p:sldId id="284" r:id="rId44"/>
    <p:sldId id="28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C1FF6DA9-008F-8B48-92A6-B652298478BF}" type="slidenum">
              <a:rPr lang="en-US" smtClean="0"/>
              <a:pPr/>
              <a:t>‹#›</a:t>
            </a:fld>
            <a:endParaRPr lang="en-US"/>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5" name="4 - Θέση υποσέλιδου"/>
          <p:cNvSpPr>
            <a:spLocks noGrp="1"/>
          </p:cNvSpPr>
          <p:nvPr>
            <p:ph type="ftr" sz="quarter" idx="11"/>
          </p:nvPr>
        </p:nvSpPr>
        <p:spPr>
          <a:xfrm>
            <a:off x="800100" y="6172200"/>
            <a:ext cx="4000500" cy="457200"/>
          </a:xfrm>
        </p:spPr>
        <p:txBody>
          <a:bodyPr/>
          <a:lstStyle/>
          <a:p>
            <a:endParaRPr lang="en-US"/>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C1FF6DA9-008F-8B48-92A6-B652298478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1FF6DA9-008F-8B48-92A6-B652298478BF}" type="slidenum">
              <a:rPr lang="en-US" smtClean="0"/>
              <a:pPr/>
              <a:t>‹#›</a:t>
            </a:fld>
            <a:endParaRPr lang="en-US"/>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CAD085-E8A6-8845-BD4E-CB4CCA059FC4}" type="datetimeFigureOut">
              <a:rPr lang="en-US" smtClean="0"/>
              <a:pPr/>
              <a:t>3/1/2026</a:t>
            </a:fld>
            <a:endParaRPr lang="en-US"/>
          </a:p>
        </p:txBody>
      </p:sp>
      <p:sp>
        <p:nvSpPr>
          <p:cNvPr id="6" name="5 - Θέση υποσέλιδου"/>
          <p:cNvSpPr>
            <a:spLocks noGrp="1"/>
          </p:cNvSpPr>
          <p:nvPr>
            <p:ph type="ftr" sz="quarter" idx="11"/>
          </p:nvPr>
        </p:nvSpPr>
        <p:spPr>
          <a:xfrm>
            <a:off x="914400" y="6172200"/>
            <a:ext cx="3886200" cy="457200"/>
          </a:xfrm>
        </p:spPr>
        <p:txBody>
          <a:bodyPr/>
          <a:lstStyle/>
          <a:p>
            <a:endParaRPr lang="en-US"/>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C1FF6DA9-008F-8B48-92A6-B652298478BF}" type="slidenum">
              <a:rPr lang="en-US" smtClean="0"/>
              <a:pPr/>
              <a:t>‹#›</a:t>
            </a:fld>
            <a:endParaRPr lang="en-US"/>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CAD085-E8A6-8845-BD4E-CB4CCA059FC4}" type="datetimeFigureOut">
              <a:rPr lang="en-US" smtClean="0"/>
              <a:pPr/>
              <a:t>3/1/2026</a:t>
            </a:fld>
            <a:endParaRPr lang="en-US"/>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1FF6DA9-008F-8B48-92A6-B652298478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5148"/>
            <a:ext cx="6400800" cy="2971800"/>
          </a:xfrm>
        </p:spPr>
        <p:txBody>
          <a:bodyPr>
            <a:normAutofit/>
          </a:bodyPr>
          <a:lstStyle/>
          <a:p>
            <a:r>
              <a:rPr dirty="0"/>
              <a:t>Εκπα</a:t>
            </a:r>
            <a:r>
              <a:rPr dirty="0" err="1"/>
              <a:t>ιδευτής</a:t>
            </a:r>
            <a:r>
              <a:rPr dirty="0"/>
              <a:t>: </a:t>
            </a:r>
            <a:r>
              <a:rPr dirty="0" err="1"/>
              <a:t>Γκ</a:t>
            </a:r>
            <a:r>
              <a:rPr dirty="0"/>
              <a:t>αργκάσουλας </a:t>
            </a:r>
            <a:r>
              <a:rPr dirty="0" smtClean="0"/>
              <a:t>Ανδρέας</a:t>
            </a:r>
            <a:endParaRPr lang="el-GR" dirty="0" smtClean="0"/>
          </a:p>
          <a:p>
            <a:r>
              <a:rPr lang="el-GR" dirty="0" smtClean="0"/>
              <a:t>Τμήμα </a:t>
            </a:r>
            <a:r>
              <a:rPr lang="el-GR" dirty="0" smtClean="0"/>
              <a:t>Τεχνικών Δασικής Προστασίας </a:t>
            </a:r>
          </a:p>
          <a:p>
            <a:r>
              <a:rPr lang="el-GR" dirty="0" smtClean="0"/>
              <a:t>Β΄ εξάμηνο</a:t>
            </a:r>
            <a:endParaRPr dirty="0"/>
          </a:p>
          <a:p>
            <a:r>
              <a:rPr dirty="0" smtClean="0"/>
              <a:t>ΣΑΕΚ </a:t>
            </a:r>
            <a:r>
              <a:rPr dirty="0" err="1"/>
              <a:t>Τρί</a:t>
            </a:r>
            <a:r>
              <a:rPr dirty="0"/>
              <a:t>πολης (Παράρτημα Άστρους)</a:t>
            </a:r>
          </a:p>
          <a:p>
            <a:r>
              <a:rPr dirty="0" err="1"/>
              <a:t>Ακ</a:t>
            </a:r>
            <a:r>
              <a:rPr dirty="0"/>
              <a:t>αδημαϊκό Έτος: 2025 – 2026</a:t>
            </a:r>
          </a:p>
        </p:txBody>
      </p:sp>
      <p:sp>
        <p:nvSpPr>
          <p:cNvPr id="2" name="Title 1"/>
          <p:cNvSpPr>
            <a:spLocks noGrp="1"/>
          </p:cNvSpPr>
          <p:nvPr>
            <p:ph type="ctrTitle"/>
          </p:nvPr>
        </p:nvSpPr>
        <p:spPr>
          <a:xfrm>
            <a:off x="685800" y="1660848"/>
            <a:ext cx="7772400" cy="1352939"/>
          </a:xfrm>
        </p:spPr>
        <p:txBody>
          <a:bodyPr>
            <a:normAutofit/>
          </a:bodyPr>
          <a:lstStyle/>
          <a:p>
            <a:r>
              <a:rPr lang="el-GR" sz="2400" dirty="0" smtClean="0"/>
              <a:t>Πρώτες Βοήθειες</a:t>
            </a:r>
            <a:r>
              <a:rPr lang="el-GR" sz="2400" dirty="0" smtClean="0"/>
              <a:t/>
            </a:r>
            <a:br>
              <a:rPr lang="el-GR" sz="2400" dirty="0" smtClean="0"/>
            </a:br>
            <a:r>
              <a:rPr sz="2400" dirty="0" err="1" smtClean="0"/>
              <a:t>Θεμ</a:t>
            </a:r>
            <a:r>
              <a:rPr sz="2400" dirty="0" smtClean="0"/>
              <a:t>ατική </a:t>
            </a:r>
            <a:r>
              <a:rPr sz="2400" dirty="0"/>
              <a:t>Ενότητα </a:t>
            </a:r>
            <a:r>
              <a:rPr lang="el-GR" sz="2400" dirty="0" smtClean="0"/>
              <a:t>2</a:t>
            </a:r>
            <a:r>
              <a:rPr sz="2400" dirty="0" smtClean="0"/>
              <a:t>: </a:t>
            </a:r>
            <a:r>
              <a:rPr lang="el-GR" sz="2400" dirty="0"/>
              <a:t>Αρχές Υγιεινής &amp; Βασικές Αρχές Πρώτων Βοηθειών</a:t>
            </a:r>
            <a:endParaRPr sz="2400" dirty="0"/>
          </a:p>
        </p:txBody>
      </p:sp>
    </p:spTree>
    <p:extLst>
      <p:ext uri="{BB962C8B-B14F-4D97-AF65-F5344CB8AC3E}">
        <p14:creationId xmlns:p14="http://schemas.microsoft.com/office/powerpoint/2010/main" val="20810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Ασφάλεια του διασώστη</a:t>
            </a:r>
          </a:p>
        </p:txBody>
      </p:sp>
      <p:sp>
        <p:nvSpPr>
          <p:cNvPr id="3" name="Content Placeholder 2"/>
          <p:cNvSpPr>
            <a:spLocks noGrp="1"/>
          </p:cNvSpPr>
          <p:nvPr>
            <p:ph sz="quarter" idx="1"/>
          </p:nvPr>
        </p:nvSpPr>
        <p:spPr/>
        <p:txBody>
          <a:bodyPr/>
          <a:lstStyle/>
          <a:p>
            <a:r>
              <a:t>Πριν προσεγγίσουμε, ελέγχουμε το περιβάλλον: υπάρχει ρεύμα, φωτιά ή επικίνδυνες ουσίες; Η ασφάλεια του διασώστη είναι προϋπόθεση για να προσφέρει βοήθεια.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 τόπο του ατυχήματος</a:t>
            </a:r>
            <a:endParaRPr lang="el-GR" dirty="0"/>
          </a:p>
        </p:txBody>
      </p:sp>
      <p:pic>
        <p:nvPicPr>
          <p:cNvPr id="4" name="Picture 2"/>
          <p:cNvPicPr>
            <a:picLocks noGrp="1" noChangeAspect="1" noChangeArrowheads="1"/>
          </p:cNvPicPr>
          <p:nvPr>
            <p:ph sz="quarter" idx="1"/>
          </p:nvPr>
        </p:nvPicPr>
        <p:blipFill>
          <a:blip r:embed="rId2"/>
          <a:stretch>
            <a:fillRect/>
          </a:stretch>
        </p:blipFill>
        <p:spPr bwMode="auto">
          <a:xfrm>
            <a:off x="1719262" y="2657475"/>
            <a:ext cx="6162675" cy="215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Αλυσίδα διάσωσης</a:t>
            </a:r>
          </a:p>
        </p:txBody>
      </p:sp>
      <p:sp>
        <p:nvSpPr>
          <p:cNvPr id="3" name="Content Placeholder 2"/>
          <p:cNvSpPr>
            <a:spLocks noGrp="1"/>
          </p:cNvSpPr>
          <p:nvPr>
            <p:ph sz="quarter" idx="1"/>
          </p:nvPr>
        </p:nvSpPr>
        <p:spPr/>
        <p:txBody>
          <a:bodyPr/>
          <a:lstStyle/>
          <a:p>
            <a:r>
              <a:t>Τα τέσσερα βήματα διάσωσης:</a:t>
            </a:r>
          </a:p>
          <a:p>
            <a:r>
              <a:t>1. Αναγνώριση κινδύνου</a:t>
            </a:r>
          </a:p>
          <a:p>
            <a:r>
              <a:t>2. Κλήση βοήθειας (166 ή 112)</a:t>
            </a:r>
          </a:p>
          <a:p>
            <a:r>
              <a:t>3. Παροχή πρώτων βοηθειών</a:t>
            </a:r>
          </a:p>
          <a:p>
            <a:r>
              <a:t>4. Παρακολούθηση έως την άφιξη του ΕΚΑΒ.</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Αξιολόγηση συμβάντος</a:t>
            </a:r>
          </a:p>
        </p:txBody>
      </p:sp>
      <p:sp>
        <p:nvSpPr>
          <p:cNvPr id="3" name="Content Placeholder 2"/>
          <p:cNvSpPr>
            <a:spLocks noGrp="1"/>
          </p:cNvSpPr>
          <p:nvPr>
            <p:ph sz="quarter" idx="1"/>
          </p:nvPr>
        </p:nvSpPr>
        <p:spPr/>
        <p:txBody>
          <a:bodyPr/>
          <a:lstStyle/>
          <a:p>
            <a:r>
              <a:t>Πριν ενεργήσουμε, εκτιμούμε τη σκηνή: τι συνέβη, πόσοι τραυματίες, τι εξοπλισμός υπάρχει. Η σωστή εκτίμηση προλαμβάνει λάθη.</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Αρχική αξιολόγηση:</a:t>
            </a:r>
            <a:endParaRPr lang="el-GR"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737418" y="1417637"/>
            <a:ext cx="7728155" cy="4717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Αλυσίδα σωτηρίας:</a:t>
            </a:r>
            <a:endParaRPr lang="el-GR"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678426" y="1417637"/>
            <a:ext cx="8008374" cy="47766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89935" y="766917"/>
            <a:ext cx="7816646" cy="5427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Έλεγχος ζωτικών λειτουργιών</a:t>
            </a:r>
          </a:p>
        </p:txBody>
      </p:sp>
      <p:pic>
        <p:nvPicPr>
          <p:cNvPr id="7170" name="Picture 2"/>
          <p:cNvPicPr>
            <a:picLocks noGrp="1" noChangeAspect="1" noChangeArrowheads="1"/>
          </p:cNvPicPr>
          <p:nvPr>
            <p:ph sz="quarter" idx="1"/>
          </p:nvPr>
        </p:nvPicPr>
        <p:blipFill>
          <a:blip r:embed="rId2"/>
          <a:stretch>
            <a:fillRect/>
          </a:stretch>
        </p:blipFill>
        <p:spPr bwMode="auto">
          <a:xfrm>
            <a:off x="2252662" y="1843087"/>
            <a:ext cx="5095875"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Θέση τραυματία</a:t>
            </a:r>
          </a:p>
        </p:txBody>
      </p:sp>
      <p:sp>
        <p:nvSpPr>
          <p:cNvPr id="3" name="Content Placeholder 2"/>
          <p:cNvSpPr>
            <a:spLocks noGrp="1"/>
          </p:cNvSpPr>
          <p:nvPr>
            <p:ph sz="quarter" idx="1"/>
          </p:nvPr>
        </p:nvSpPr>
        <p:spPr/>
        <p:txBody>
          <a:bodyPr/>
          <a:lstStyle/>
          <a:p>
            <a:r>
              <a:t>Αν ο τραυματίας αναπνέει, αλλά είναι αναίσθητος, τον τοποθετούμε στη θέση ανάνηψης. Αν υποπτευόμαστε κάκωση σπονδυλικής στήλης, δεν τον μετακινούμε.</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634181" y="516194"/>
            <a:ext cx="7860890" cy="56191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Εισαγωγή στη Θεματική Ενότητα 2</a:t>
            </a:r>
          </a:p>
        </p:txBody>
      </p:sp>
      <p:sp>
        <p:nvSpPr>
          <p:cNvPr id="3" name="Content Placeholder 2"/>
          <p:cNvSpPr>
            <a:spLocks noGrp="1"/>
          </p:cNvSpPr>
          <p:nvPr>
            <p:ph sz="quarter" idx="1"/>
          </p:nvPr>
        </p:nvSpPr>
        <p:spPr/>
        <p:txBody>
          <a:bodyPr/>
          <a:lstStyle/>
          <a:p>
            <a:r>
              <a:t>Η Υγιεινή και οι Πρώτες Βοήθειες είναι δύο βασικοί τομείς που διασφαλίζουν την υγεία και την ασφάλεια στο χώρο εργασίας. Σε αυτή την ενότητα θα μάθουμε τρόπους πρόληψης, αντίδρασης και παροχής βοήθειας με σωστή κρίση.</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55406" y="988142"/>
            <a:ext cx="7211962" cy="4984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Φαρμακείο Πρώτων Βοηθειών</a:t>
            </a:r>
          </a:p>
        </p:txBody>
      </p:sp>
      <p:sp>
        <p:nvSpPr>
          <p:cNvPr id="3" name="Content Placeholder 2"/>
          <p:cNvSpPr>
            <a:spLocks noGrp="1"/>
          </p:cNvSpPr>
          <p:nvPr>
            <p:ph sz="quarter" idx="1"/>
          </p:nvPr>
        </p:nvSpPr>
        <p:spPr/>
        <p:txBody>
          <a:bodyPr/>
          <a:lstStyle/>
          <a:p>
            <a:r>
              <a:t>Περιλαμβάνει: γάζες, επιδέσμους, ψαλίδι, θερμόμετρο, αντισηπτικό, επιθέματα, γάντια. Πρέπει να ελέγχεται τακτικά και να είναι προσβάσιμο.</a:t>
            </a:r>
          </a:p>
        </p:txBody>
      </p:sp>
      <p:pic>
        <p:nvPicPr>
          <p:cNvPr id="10242" name="Picture 2"/>
          <p:cNvPicPr>
            <a:picLocks noChangeAspect="1" noChangeArrowheads="1"/>
          </p:cNvPicPr>
          <p:nvPr/>
        </p:nvPicPr>
        <p:blipFill>
          <a:blip r:embed="rId2"/>
          <a:srcRect/>
          <a:stretch>
            <a:fillRect/>
          </a:stretch>
        </p:blipFill>
        <p:spPr bwMode="auto">
          <a:xfrm>
            <a:off x="988142" y="3629384"/>
            <a:ext cx="7048655" cy="24967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Φαρμακείο Πρώτων Βοηθειών</a:t>
            </a:r>
            <a:endParaRPr lang="el-GR" dirty="0"/>
          </a:p>
        </p:txBody>
      </p:sp>
      <p:pic>
        <p:nvPicPr>
          <p:cNvPr id="11266" name="Picture 2"/>
          <p:cNvPicPr>
            <a:picLocks noGrp="1" noChangeAspect="1" noChangeArrowheads="1"/>
          </p:cNvPicPr>
          <p:nvPr>
            <p:ph sz="quarter" idx="1"/>
          </p:nvPr>
        </p:nvPicPr>
        <p:blipFill>
          <a:blip r:embed="rId2"/>
          <a:stretch>
            <a:fillRect/>
          </a:stretch>
        </p:blipFill>
        <p:spPr bwMode="auto">
          <a:xfrm>
            <a:off x="2524125" y="2081212"/>
            <a:ext cx="4552950" cy="330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Φαρμακείο Πρώτων Βοηθειών</a:t>
            </a:r>
            <a:endParaRPr lang="el-GR" dirty="0"/>
          </a:p>
        </p:txBody>
      </p:sp>
      <p:pic>
        <p:nvPicPr>
          <p:cNvPr id="12290" name="Picture 2"/>
          <p:cNvPicPr>
            <a:picLocks noGrp="1" noChangeAspect="1" noChangeArrowheads="1"/>
          </p:cNvPicPr>
          <p:nvPr>
            <p:ph sz="quarter" idx="1"/>
          </p:nvPr>
        </p:nvPicPr>
        <p:blipFill>
          <a:blip r:embed="rId2"/>
          <a:srcRect/>
          <a:stretch>
            <a:fillRect/>
          </a:stretch>
        </p:blipFill>
        <p:spPr bwMode="auto">
          <a:xfrm>
            <a:off x="663677" y="1417638"/>
            <a:ext cx="7300452" cy="4511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Απολύμανση τραυμάτων</a:t>
            </a:r>
          </a:p>
        </p:txBody>
      </p:sp>
      <p:sp>
        <p:nvSpPr>
          <p:cNvPr id="3" name="Content Placeholder 2"/>
          <p:cNvSpPr>
            <a:spLocks noGrp="1"/>
          </p:cNvSpPr>
          <p:nvPr>
            <p:ph sz="quarter" idx="1"/>
          </p:nvPr>
        </p:nvSpPr>
        <p:spPr/>
        <p:txBody>
          <a:bodyPr/>
          <a:lstStyle/>
          <a:p>
            <a:r>
              <a:t>Καθαρίζουμε την πληγή από έξω προς τα μέσα, αποφεύγοντας επαφή με το αίμα. Χρησιμοποιούμε καθαρή γάζα και εφαρμόζουμε επίδεσμο με ήπια πίεση.</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52168" y="973395"/>
            <a:ext cx="7492180" cy="5102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722672" y="899652"/>
            <a:ext cx="7506928" cy="5265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061884" y="604684"/>
            <a:ext cx="7123471" cy="55011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884902" y="722671"/>
            <a:ext cx="7654413" cy="52504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57200" y="722671"/>
            <a:ext cx="8155858" cy="5353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Τι είναι η Υγιεινή</a:t>
            </a:r>
          </a:p>
        </p:txBody>
      </p:sp>
      <p:sp>
        <p:nvSpPr>
          <p:cNvPr id="3" name="Content Placeholder 2"/>
          <p:cNvSpPr>
            <a:spLocks noGrp="1"/>
          </p:cNvSpPr>
          <p:nvPr>
            <p:ph sz="quarter" idx="1"/>
          </p:nvPr>
        </p:nvSpPr>
        <p:spPr/>
        <p:txBody>
          <a:bodyPr>
            <a:normAutofit fontScale="92500"/>
          </a:bodyPr>
          <a:lstStyle/>
          <a:p>
            <a:r>
              <a:rPr lang="el-GR" dirty="0" smtClean="0"/>
              <a:t>Η </a:t>
            </a:r>
            <a:r>
              <a:rPr lang="el-GR" b="1" dirty="0" smtClean="0"/>
              <a:t>Υγιεινή</a:t>
            </a:r>
            <a:r>
              <a:rPr lang="el-GR" dirty="0" smtClean="0"/>
              <a:t> είναι ο επιστημονικός κλάδος της Ιατρικής που μελετά τους παράγοντες του περιβάλλοντος και της ανθρώπινης συμπεριφοράς που επηρεάζουν την υγεία, με σκοπό την πρόληψη των νοσημάτων, τη διατήρηση της σωματικής, ψυχικής και κοινωνικής ευεξίας και τη βελτίωση της ποιότητας ζωής του ατόμου και του πληθυσμού.</a:t>
            </a:r>
          </a:p>
          <a:p>
            <a:r>
              <a:rPr lang="el-GR" dirty="0" smtClean="0"/>
              <a:t>Περιλαμβάνει το σύνολο των αρχών και των μεθόδων που εφαρμόζονται για την προστασία και προαγωγή της δημόσιας υγείας, όπως η υγιεινή του νερού, της διατροφής, της κατοικίας, </a:t>
            </a:r>
            <a:r>
              <a:rPr lang="el-GR" b="1" dirty="0" smtClean="0"/>
              <a:t>της εργασίας</a:t>
            </a:r>
            <a:r>
              <a:rPr lang="el-GR" dirty="0" smtClean="0"/>
              <a:t>, καθώς και η προσωπική και κοινωνική υγιεινή.</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707924" y="693174"/>
            <a:ext cx="7536424" cy="5412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914400" y="899653"/>
            <a:ext cx="7477432" cy="5088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545691" y="427703"/>
            <a:ext cx="8023122" cy="5840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796412" y="796412"/>
            <a:ext cx="7433187" cy="5206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693174" y="707922"/>
            <a:ext cx="7728155" cy="5456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Περιστατικά στο χώρο εργασίας</a:t>
            </a:r>
          </a:p>
        </p:txBody>
      </p:sp>
      <p:sp>
        <p:nvSpPr>
          <p:cNvPr id="3" name="Content Placeholder 2"/>
          <p:cNvSpPr>
            <a:spLocks noGrp="1"/>
          </p:cNvSpPr>
          <p:nvPr>
            <p:ph sz="quarter" idx="1"/>
          </p:nvPr>
        </p:nvSpPr>
        <p:spPr/>
        <p:txBody>
          <a:bodyPr/>
          <a:lstStyle/>
          <a:p>
            <a:r>
              <a:t>Συχνά περιστατικά: πτώσεις, λιποθυμίες, μικρές αιμορραγίες, θερμοπληξία.</a:t>
            </a:r>
          </a:p>
          <a:p>
            <a:r>
              <a:t>Αντιμετωπίζουμε γρήγορα, χωρίς να προκαλέσουμε πανικό.</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Διαχείριση πολλών τραυματιών</a:t>
            </a:r>
          </a:p>
        </p:txBody>
      </p:sp>
      <p:sp>
        <p:nvSpPr>
          <p:cNvPr id="3" name="Content Placeholder 2"/>
          <p:cNvSpPr>
            <a:spLocks noGrp="1"/>
          </p:cNvSpPr>
          <p:nvPr>
            <p:ph sz="quarter" idx="1"/>
          </p:nvPr>
        </p:nvSpPr>
        <p:spPr/>
        <p:txBody>
          <a:bodyPr/>
          <a:lstStyle/>
          <a:p>
            <a:r>
              <a:t>Προτεραιότητα: 1. Όσοι δεν αναπνέουν.</a:t>
            </a:r>
          </a:p>
          <a:p>
            <a:r>
              <a:t>2. Όσοι αιμορραγούν.</a:t>
            </a:r>
          </a:p>
          <a:p>
            <a:r>
              <a:t>3. Όσοι έχουν εγκαύματα ή σπασμένα άκρα.</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Κλήση βοήθειας</a:t>
            </a:r>
          </a:p>
        </p:txBody>
      </p:sp>
      <p:sp>
        <p:nvSpPr>
          <p:cNvPr id="3" name="Content Placeholder 2"/>
          <p:cNvSpPr>
            <a:spLocks noGrp="1"/>
          </p:cNvSpPr>
          <p:nvPr>
            <p:ph sz="quarter" idx="1"/>
          </p:nvPr>
        </p:nvSpPr>
        <p:spPr/>
        <p:txBody>
          <a:bodyPr/>
          <a:lstStyle/>
          <a:p>
            <a:r>
              <a:t>Στην κλήση 166 αναφέρουμε:</a:t>
            </a:r>
          </a:p>
          <a:p>
            <a:r>
              <a:t>- Το όνομά μας</a:t>
            </a:r>
          </a:p>
          <a:p>
            <a:r>
              <a:t>- Τη διεύθυνση</a:t>
            </a:r>
          </a:p>
          <a:p>
            <a:r>
              <a:t>- Τι συνέβη</a:t>
            </a:r>
          </a:p>
          <a:p>
            <a:r>
              <a:t>- Αριθμό τραυματιών</a:t>
            </a:r>
          </a:p>
          <a:p>
            <a:r>
              <a:t>- Τι έχουμε κάνει.</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Συνεργασία με ΕΚΑΒ</a:t>
            </a:r>
          </a:p>
        </p:txBody>
      </p:sp>
      <p:sp>
        <p:nvSpPr>
          <p:cNvPr id="3" name="Content Placeholder 2"/>
          <p:cNvSpPr>
            <a:spLocks noGrp="1"/>
          </p:cNvSpPr>
          <p:nvPr>
            <p:ph sz="quarter" idx="1"/>
          </p:nvPr>
        </p:nvSpPr>
        <p:spPr/>
        <p:txBody>
          <a:bodyPr/>
          <a:lstStyle/>
          <a:p>
            <a:r>
              <a:t>Μένουμε ψύχραιμοι, δίνουμε ακριβείς πληροφορίες και ακολουθούμε οδηγίες. Δεν διακόπτουμε τη γραμμή μέχρι να μας το ζητήσουν.</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Προληπτικά μέτρα</a:t>
            </a:r>
          </a:p>
        </p:txBody>
      </p:sp>
      <p:sp>
        <p:nvSpPr>
          <p:cNvPr id="3" name="Content Placeholder 2"/>
          <p:cNvSpPr>
            <a:spLocks noGrp="1"/>
          </p:cNvSpPr>
          <p:nvPr>
            <p:ph sz="quarter" idx="1"/>
          </p:nvPr>
        </p:nvSpPr>
        <p:spPr/>
        <p:txBody>
          <a:bodyPr/>
          <a:lstStyle/>
          <a:p>
            <a:r>
              <a:t>Προγραμματισμός ασκήσεων, εκπαίδευση προσωπικού, ύπαρξη σήμανσης κινδύνων και φαρμακείου. Η πρόληψη σώζει ζωές.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Προσωπική υγιεινή</a:t>
            </a:r>
          </a:p>
        </p:txBody>
      </p:sp>
      <p:sp>
        <p:nvSpPr>
          <p:cNvPr id="3" name="Content Placeholder 2"/>
          <p:cNvSpPr>
            <a:spLocks noGrp="1"/>
          </p:cNvSpPr>
          <p:nvPr>
            <p:ph sz="quarter" idx="1"/>
          </p:nvPr>
        </p:nvSpPr>
        <p:spPr/>
        <p:txBody>
          <a:bodyPr>
            <a:normAutofit lnSpcReduction="10000"/>
          </a:bodyPr>
          <a:lstStyle/>
          <a:p>
            <a:r>
              <a:rPr lang="el-GR" dirty="0" smtClean="0"/>
              <a:t>Η </a:t>
            </a:r>
            <a:r>
              <a:rPr lang="el-GR" b="1" dirty="0" smtClean="0"/>
              <a:t>προσωπική υγιεινή</a:t>
            </a:r>
            <a:r>
              <a:rPr lang="el-GR" dirty="0" smtClean="0"/>
              <a:t> είναι το σύνολο των συνηθειών, πρακτικών και μέτρων που εφαρμόζει το άτομο για να διατηρεί το σώμα του καθαρό, να προλαμβάνει λοιμώξεις και ασθένειες και να προάγει τη σωματική και ψυχική του υγεία.</a:t>
            </a:r>
          </a:p>
          <a:p>
            <a:r>
              <a:rPr lang="el-GR" dirty="0" smtClean="0"/>
              <a:t>Περιλαμβάνει την καθαριότητα του δέρματος, των μαλλιών, των δοντιών, των νυχιών και των ενδυμάτων, καθώς και τη φροντίδα της διατροφής, του ύπνου και της φυσικής άσκησης.</a:t>
            </a:r>
          </a:p>
          <a:p>
            <a:r>
              <a:rPr smtClean="0"/>
              <a:t>Ιδιαίτερα </a:t>
            </a:r>
            <a:r>
              <a:t>σημαντική για όσους εργάζονται σε χώρους με κοινό, όπως μουσεία.</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Επικοινωνία με τραυματία</a:t>
            </a:r>
          </a:p>
        </p:txBody>
      </p:sp>
      <p:sp>
        <p:nvSpPr>
          <p:cNvPr id="3" name="Content Placeholder 2"/>
          <p:cNvSpPr>
            <a:spLocks noGrp="1"/>
          </p:cNvSpPr>
          <p:nvPr>
            <p:ph sz="quarter" idx="1"/>
          </p:nvPr>
        </p:nvSpPr>
        <p:spPr/>
        <p:txBody>
          <a:bodyPr/>
          <a:lstStyle/>
          <a:p>
            <a:r>
              <a:t>Μιλάμε ήρεμα, εξηγούμε τι κάνουμε και γιατί. Η σωστή επικοινωνία μειώνει τον πανικό και βελτιώνει τη συνεργασία.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Ψυχολογική υποστήριξη</a:t>
            </a:r>
          </a:p>
        </p:txBody>
      </p:sp>
      <p:sp>
        <p:nvSpPr>
          <p:cNvPr id="3" name="Content Placeholder 2"/>
          <p:cNvSpPr>
            <a:spLocks noGrp="1"/>
          </p:cNvSpPr>
          <p:nvPr>
            <p:ph sz="quarter" idx="1"/>
          </p:nvPr>
        </p:nvSpPr>
        <p:spPr/>
        <p:txBody>
          <a:bodyPr/>
          <a:lstStyle/>
          <a:p>
            <a:r>
              <a:t>Η ψυχολογική σταθερότητα του τραυματία είναι κρίσιμη. Ηρεμία, ενθάρρυνση και στήριξη μειώνουν το σοκ.</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Ηθική του διασώστη</a:t>
            </a:r>
          </a:p>
        </p:txBody>
      </p:sp>
      <p:sp>
        <p:nvSpPr>
          <p:cNvPr id="3" name="Content Placeholder 2"/>
          <p:cNvSpPr>
            <a:spLocks noGrp="1"/>
          </p:cNvSpPr>
          <p:nvPr>
            <p:ph sz="quarter" idx="1"/>
          </p:nvPr>
        </p:nvSpPr>
        <p:spPr/>
        <p:txBody>
          <a:bodyPr/>
          <a:lstStyle/>
          <a:p>
            <a:r>
              <a:t>Πάντα ενεργούμε με υπευθυνότητα και σεβασμό. Αν δεν γνωρίζουμε μια τεχνική, δεν την επιχειρούμε.</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Τι δεν πρέπει να κάνουμε</a:t>
            </a:r>
          </a:p>
        </p:txBody>
      </p:sp>
      <p:sp>
        <p:nvSpPr>
          <p:cNvPr id="3" name="Content Placeholder 2"/>
          <p:cNvSpPr>
            <a:spLocks noGrp="1"/>
          </p:cNvSpPr>
          <p:nvPr>
            <p:ph sz="quarter" idx="1"/>
          </p:nvPr>
        </p:nvSpPr>
        <p:spPr/>
        <p:txBody>
          <a:bodyPr/>
          <a:lstStyle/>
          <a:p>
            <a:r>
              <a:t>Δεν δίνουμε φάρμακα χωρίς οδηγία γιατρού. Δεν μετακινούμε σοβαρά τραυματίες και δεν αγνοούμε τη δική μας ασφάλεια.</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Ανακεφαλαίωση</a:t>
            </a:r>
          </a:p>
        </p:txBody>
      </p:sp>
      <p:sp>
        <p:nvSpPr>
          <p:cNvPr id="3" name="Content Placeholder 2"/>
          <p:cNvSpPr>
            <a:spLocks noGrp="1"/>
          </p:cNvSpPr>
          <p:nvPr>
            <p:ph sz="quarter" idx="1"/>
          </p:nvPr>
        </p:nvSpPr>
        <p:spPr/>
        <p:txBody>
          <a:bodyPr/>
          <a:lstStyle/>
          <a:p>
            <a:r>
              <a:t>Η υγιεινή προλαμβάνει, οι πρώτες βοήθειες σώζουν. Η ψυχραιμία, η γνώση και η υπευθυνότητα είναι τα πιο ισχυρά εργαλεία μας.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Υγιεινή στο χώρο εργασίας</a:t>
            </a:r>
          </a:p>
        </p:txBody>
      </p:sp>
      <p:sp>
        <p:nvSpPr>
          <p:cNvPr id="3" name="Content Placeholder 2"/>
          <p:cNvSpPr>
            <a:spLocks noGrp="1"/>
          </p:cNvSpPr>
          <p:nvPr>
            <p:ph sz="quarter" idx="1"/>
          </p:nvPr>
        </p:nvSpPr>
        <p:spPr/>
        <p:txBody>
          <a:bodyPr>
            <a:normAutofit lnSpcReduction="10000"/>
          </a:bodyPr>
          <a:lstStyle/>
          <a:p>
            <a:r>
              <a:rPr lang="el-GR" dirty="0" smtClean="0"/>
              <a:t>Η </a:t>
            </a:r>
            <a:r>
              <a:rPr lang="el-GR" b="1" dirty="0" smtClean="0"/>
              <a:t>υγιεινή στο χώρο εργασίας</a:t>
            </a:r>
            <a:r>
              <a:rPr lang="el-GR" dirty="0" smtClean="0"/>
              <a:t> είναι το σύνολο των μέτρων, διαδικασιών και πρακτικών που αποσκοπούν στη διασφάλιση της υγείας, της ασφάλειας και της ευεξίας των εργαζομένων.</a:t>
            </a:r>
          </a:p>
          <a:p>
            <a:r>
              <a:rPr lang="el-GR" dirty="0" smtClean="0"/>
              <a:t>Περιλαμβάνει την πρόληψη επαγγελματικών ασθενειών, τη διατήρηση καθαρού και ασφαλούς περιβάλλοντος, τον έλεγχο των φυσικών, χημικών και βιολογικών παραγόντων κινδύνου, καθώς και την εκπαίδευση του προσωπικού σε κανόνες ατομικής και συλλογικής προστασίας.</a:t>
            </a:r>
          </a:p>
          <a:p>
            <a:pPr>
              <a:buNone/>
            </a:pPr>
            <a:r>
              <a:rPr smtClean="0"/>
              <a:t>.</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Τι είναι οι Πρώτες Βοήθειες</a:t>
            </a:r>
          </a:p>
        </p:txBody>
      </p:sp>
      <p:pic>
        <p:nvPicPr>
          <p:cNvPr id="5" name="Picture 2"/>
          <p:cNvPicPr>
            <a:picLocks noGrp="1" noChangeAspect="1" noChangeArrowheads="1"/>
          </p:cNvPicPr>
          <p:nvPr>
            <p:ph sz="quarter" idx="1"/>
          </p:nvPr>
        </p:nvPicPr>
        <p:blipFill>
          <a:blip r:embed="rId2"/>
          <a:srcRect/>
          <a:stretch>
            <a:fillRect/>
          </a:stretch>
        </p:blipFill>
        <p:spPr bwMode="auto">
          <a:xfrm>
            <a:off x="727788" y="1586205"/>
            <a:ext cx="7154149" cy="4366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Στόχοι Πρώτων Βοηθειών</a:t>
            </a:r>
          </a:p>
        </p:txBody>
      </p:sp>
      <p:sp>
        <p:nvSpPr>
          <p:cNvPr id="3" name="Content Placeholder 2"/>
          <p:cNvSpPr>
            <a:spLocks noGrp="1"/>
          </p:cNvSpPr>
          <p:nvPr>
            <p:ph sz="quarter" idx="1"/>
          </p:nvPr>
        </p:nvSpPr>
        <p:spPr/>
        <p:txBody>
          <a:bodyPr/>
          <a:lstStyle/>
          <a:p>
            <a:r>
              <a:t>Οι βασικοί στόχοι είναι:</a:t>
            </a:r>
          </a:p>
          <a:p>
            <a:r>
              <a:rPr smtClean="0"/>
              <a:t>1</a:t>
            </a:r>
            <a:r>
              <a:rPr lang="el-GR" dirty="0" smtClean="0"/>
              <a:t>.</a:t>
            </a:r>
            <a:r>
              <a:rPr smtClean="0"/>
              <a:t>Διατήρηση </a:t>
            </a:r>
            <a:r>
              <a:t>ζωής</a:t>
            </a:r>
          </a:p>
          <a:p>
            <a:r>
              <a:rPr smtClean="0"/>
              <a:t>2</a:t>
            </a:r>
            <a:r>
              <a:rPr lang="el-GR" dirty="0" smtClean="0"/>
              <a:t>. </a:t>
            </a:r>
            <a:r>
              <a:rPr smtClean="0"/>
              <a:t>Αποφυγή </a:t>
            </a:r>
            <a:r>
              <a:t>επιδείνωσης</a:t>
            </a:r>
          </a:p>
          <a:p>
            <a:r>
              <a:rPr smtClean="0"/>
              <a:t>3</a:t>
            </a:r>
            <a:r>
              <a:rPr lang="el-GR" dirty="0" smtClean="0"/>
              <a:t>. </a:t>
            </a:r>
            <a:r>
              <a:rPr smtClean="0"/>
              <a:t>Ανακούφιση </a:t>
            </a:r>
            <a:r>
              <a:t>πόνου. Κάθε ενέργεια πρέπει να στοχεύει σε έναν από αυτούς τους σκοπούς.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Ο ρόλος του διασώστη</a:t>
            </a:r>
          </a:p>
        </p:txBody>
      </p:sp>
      <p:sp>
        <p:nvSpPr>
          <p:cNvPr id="3" name="Content Placeholder 2"/>
          <p:cNvSpPr>
            <a:spLocks noGrp="1"/>
          </p:cNvSpPr>
          <p:nvPr>
            <p:ph sz="quarter" idx="1"/>
          </p:nvPr>
        </p:nvSpPr>
        <p:spPr/>
        <p:txBody>
          <a:bodyPr/>
          <a:lstStyle/>
          <a:p>
            <a:r>
              <a:t>Ο διασώστης πρέπει να παραμένει ψύχραιμος, προσεκτικός και αποφασιστικός. Να έχει γνώσεις, αυτοπεποίθηση και να ενεργεί χωρίς πανικό.</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37419" y="707923"/>
            <a:ext cx="7831394" cy="5206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749</TotalTime>
  <Words>802</Words>
  <Application>Microsoft Office PowerPoint</Application>
  <PresentationFormat>Προβολή στην οθόνη (4:3)</PresentationFormat>
  <Paragraphs>77</Paragraphs>
  <Slides>44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44</vt:i4>
      </vt:variant>
    </vt:vector>
  </HeadingPairs>
  <TitlesOfParts>
    <vt:vector size="50" baseType="lpstr">
      <vt:lpstr>Calibri</vt:lpstr>
      <vt:lpstr>Cambria</vt:lpstr>
      <vt:lpstr>Franklin Gothic Book</vt:lpstr>
      <vt:lpstr>Perpetua</vt:lpstr>
      <vt:lpstr>Wingdings 2</vt:lpstr>
      <vt:lpstr>Δικαιοσύνη</vt:lpstr>
      <vt:lpstr>Πρώτες Βοήθειες Θεματική Ενότητα 2: Αρχές Υγιεινής &amp; Βασικές Αρχές Πρώτων Βοηθειών</vt:lpstr>
      <vt:lpstr>Εισαγωγή στη Θεματική Ενότητα 2</vt:lpstr>
      <vt:lpstr>Τι είναι η Υγιεινή</vt:lpstr>
      <vt:lpstr>Προσωπική υγιεινή</vt:lpstr>
      <vt:lpstr>Υγιεινή στο χώρο εργασίας</vt:lpstr>
      <vt:lpstr>Τι είναι οι Πρώτες Βοήθειες</vt:lpstr>
      <vt:lpstr>Στόχοι Πρώτων Βοηθειών</vt:lpstr>
      <vt:lpstr>Ο ρόλος του διασώστη</vt:lpstr>
      <vt:lpstr>Παρουσίαση του PowerPoint</vt:lpstr>
      <vt:lpstr>Ασφάλεια του διασώστη</vt:lpstr>
      <vt:lpstr>Στο τόπο του ατυχήματος</vt:lpstr>
      <vt:lpstr>Αλυσίδα διάσωσης</vt:lpstr>
      <vt:lpstr>Αξιολόγηση συμβάντος</vt:lpstr>
      <vt:lpstr>Αρχική αξιολόγηση:</vt:lpstr>
      <vt:lpstr>Αλυσίδα σωτηρίας:</vt:lpstr>
      <vt:lpstr>Παρουσίαση του PowerPoint</vt:lpstr>
      <vt:lpstr>Έλεγχος ζωτικών λειτουργιών</vt:lpstr>
      <vt:lpstr>Θέση τραυματία</vt:lpstr>
      <vt:lpstr>Παρουσίαση του PowerPoint</vt:lpstr>
      <vt:lpstr>Παρουσίαση του PowerPoint</vt:lpstr>
      <vt:lpstr>Φαρμακείο Πρώτων Βοηθειών</vt:lpstr>
      <vt:lpstr>Φαρμακείο Πρώτων Βοηθειών</vt:lpstr>
      <vt:lpstr>Φαρμακείο Πρώτων Βοηθειών</vt:lpstr>
      <vt:lpstr>Απολύμανση τραυμάτων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Περιστατικά στο χώρο εργασίας</vt:lpstr>
      <vt:lpstr>Διαχείριση πολλών τραυματιών</vt:lpstr>
      <vt:lpstr>Κλήση βοήθειας</vt:lpstr>
      <vt:lpstr>Συνεργασία με ΕΚΑΒ</vt:lpstr>
      <vt:lpstr>Προληπτικά μέτρα</vt:lpstr>
      <vt:lpstr>Επικοινωνία με τραυματία</vt:lpstr>
      <vt:lpstr>Ψυχολογική υποστήριξη</vt:lpstr>
      <vt:lpstr>Ηθική του διασώστη</vt:lpstr>
      <vt:lpstr>Τι δεν πρέπει να κάνουμε</vt:lpstr>
      <vt:lpstr>Ανακεφαλαίωση</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Υγιεινή – Παροχή Πρώτων Βοηθειών Θεματική Ενότητα 2: Αρχές Υγιεινής &amp; Βασικές Αρχές Πρώτων Βοηθειών</dc:title>
  <dc:creator>acer</dc:creator>
  <dc:description>generated using python-pptx</dc:description>
  <cp:lastModifiedBy>user</cp:lastModifiedBy>
  <cp:revision>27</cp:revision>
  <dcterms:created xsi:type="dcterms:W3CDTF">2013-01-27T09:14:16Z</dcterms:created>
  <dcterms:modified xsi:type="dcterms:W3CDTF">2026-03-01T17:05:40Z</dcterms:modified>
</cp:coreProperties>
</file>