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97" r:id="rId4"/>
    <p:sldId id="298" r:id="rId5"/>
    <p:sldId id="279" r:id="rId6"/>
    <p:sldId id="280" r:id="rId7"/>
    <p:sldId id="281" r:id="rId8"/>
    <p:sldId id="282" r:id="rId9"/>
    <p:sldId id="283" r:id="rId10"/>
    <p:sldId id="258" r:id="rId11"/>
    <p:sldId id="259" r:id="rId12"/>
    <p:sldId id="284" r:id="rId13"/>
    <p:sldId id="260" r:id="rId14"/>
    <p:sldId id="285" r:id="rId15"/>
    <p:sldId id="261" r:id="rId16"/>
    <p:sldId id="286" r:id="rId17"/>
    <p:sldId id="287" r:id="rId18"/>
    <p:sldId id="262" r:id="rId19"/>
    <p:sldId id="263" r:id="rId20"/>
    <p:sldId id="264" r:id="rId21"/>
    <p:sldId id="288" r:id="rId22"/>
    <p:sldId id="265" r:id="rId23"/>
    <p:sldId id="289" r:id="rId24"/>
    <p:sldId id="266" r:id="rId25"/>
    <p:sldId id="267" r:id="rId26"/>
    <p:sldId id="290" r:id="rId27"/>
    <p:sldId id="268" r:id="rId28"/>
    <p:sldId id="291" r:id="rId29"/>
    <p:sldId id="269" r:id="rId30"/>
    <p:sldId id="270" r:id="rId31"/>
    <p:sldId id="292" r:id="rId32"/>
    <p:sldId id="271" r:id="rId33"/>
    <p:sldId id="272" r:id="rId34"/>
    <p:sldId id="273" r:id="rId35"/>
    <p:sldId id="293" r:id="rId36"/>
    <p:sldId id="274" r:id="rId37"/>
    <p:sldId id="294" r:id="rId38"/>
    <p:sldId id="275" r:id="rId39"/>
    <p:sldId id="295" r:id="rId40"/>
    <p:sldId id="276" r:id="rId41"/>
    <p:sldId id="277" r:id="rId42"/>
    <p:sldId id="278" r:id="rId43"/>
    <p:sldId id="296" r:id="rId4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3">
        <a:schemeClr val="bg1"/>
      </p:bgRef>
    </p:bg>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5BCAD085-E8A6-8845-BD4E-CB4CCA059FC4}" type="datetimeFigureOut">
              <a:rPr lang="en-US" smtClean="0"/>
              <a:pPr/>
              <a:t>3/15/2026</a:t>
            </a:fld>
            <a:endParaRPr lang="en-US"/>
          </a:p>
        </p:txBody>
      </p:sp>
      <p:sp>
        <p:nvSpPr>
          <p:cNvPr id="17" name="16 - Θέση υποσέλιδου"/>
          <p:cNvSpPr>
            <a:spLocks noGrp="1"/>
          </p:cNvSpPr>
          <p:nvPr>
            <p:ph type="ftr" sz="quarter" idx="11"/>
          </p:nvPr>
        </p:nvSpPr>
        <p:spPr/>
        <p:txBody>
          <a:bodyPr/>
          <a:lstStyle/>
          <a:p>
            <a:endParaRPr lang="en-US"/>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C1FF6DA9-008F-8B48-92A6-B652298478BF}" type="slidenum">
              <a:rPr lang="en-US" smtClean="0"/>
              <a:pPr/>
              <a:t>‹#›</a:t>
            </a:fld>
            <a:endParaRPr lang="en-US"/>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BCAD085-E8A6-8845-BD4E-CB4CCA059FC4}" type="datetimeFigureOut">
              <a:rPr lang="en-US" smtClean="0"/>
              <a:pPr/>
              <a:t>3/15/2026</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C1FF6DA9-008F-8B48-92A6-B652298478B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BCAD085-E8A6-8845-BD4E-CB4CCA059FC4}" type="datetimeFigureOut">
              <a:rPr lang="en-US" smtClean="0"/>
              <a:pPr/>
              <a:t>3/15/2026</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C1FF6DA9-008F-8B48-92A6-B652298478B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5BCAD085-E8A6-8845-BD4E-CB4CCA059FC4}" type="datetimeFigureOut">
              <a:rPr lang="en-US" smtClean="0"/>
              <a:pPr/>
              <a:t>3/15/2026</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C1FF6DA9-008F-8B48-92A6-B652298478BF}" type="slidenum">
              <a:rPr lang="en-US" smtClean="0"/>
              <a:pPr/>
              <a:t>‹#›</a:t>
            </a:fld>
            <a:endParaRPr lang="en-US"/>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5BCAD085-E8A6-8845-BD4E-CB4CCA059FC4}" type="datetimeFigureOut">
              <a:rPr lang="en-US" smtClean="0"/>
              <a:pPr/>
              <a:t>3/15/2026</a:t>
            </a:fld>
            <a:endParaRPr lang="en-US"/>
          </a:p>
        </p:txBody>
      </p:sp>
      <p:sp>
        <p:nvSpPr>
          <p:cNvPr id="5" name="4 - Θέση υποσέλιδου"/>
          <p:cNvSpPr>
            <a:spLocks noGrp="1"/>
          </p:cNvSpPr>
          <p:nvPr>
            <p:ph type="ftr" sz="quarter" idx="11"/>
          </p:nvPr>
        </p:nvSpPr>
        <p:spPr>
          <a:xfrm>
            <a:off x="800100" y="6172200"/>
            <a:ext cx="4000500" cy="457200"/>
          </a:xfrm>
        </p:spPr>
        <p:txBody>
          <a:bodyPr/>
          <a:lstStyle/>
          <a:p>
            <a:endParaRPr lang="en-US"/>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C1FF6DA9-008F-8B48-92A6-B652298478B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5BCAD085-E8A6-8845-BD4E-CB4CCA059FC4}" type="datetimeFigureOut">
              <a:rPr lang="en-US" smtClean="0"/>
              <a:pPr/>
              <a:t>3/15/2026</a:t>
            </a:fld>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C1FF6DA9-008F-8B48-92A6-B652298478BF}" type="slidenum">
              <a:rPr lang="en-US" smtClean="0"/>
              <a:pPr/>
              <a:t>‹#›</a:t>
            </a:fld>
            <a:endParaRPr lang="en-US"/>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5BCAD085-E8A6-8845-BD4E-CB4CCA059FC4}" type="datetimeFigureOut">
              <a:rPr lang="en-US" smtClean="0"/>
              <a:pPr/>
              <a:t>3/15/2026</a:t>
            </a:fld>
            <a:endParaRPr lang="en-US"/>
          </a:p>
        </p:txBody>
      </p:sp>
      <p:sp>
        <p:nvSpPr>
          <p:cNvPr id="8" name="7 - Θέση υποσέλιδου"/>
          <p:cNvSpPr>
            <a:spLocks noGrp="1"/>
          </p:cNvSpPr>
          <p:nvPr>
            <p:ph type="ftr" sz="quarter" idx="11"/>
          </p:nvPr>
        </p:nvSpPr>
        <p:spPr/>
        <p:txBody>
          <a:bodyPr/>
          <a:lstStyle/>
          <a:p>
            <a:endParaRPr lang="en-US"/>
          </a:p>
        </p:txBody>
      </p:sp>
      <p:sp>
        <p:nvSpPr>
          <p:cNvPr id="9" name="8 - Θέση αριθμού διαφάνειας"/>
          <p:cNvSpPr>
            <a:spLocks noGrp="1"/>
          </p:cNvSpPr>
          <p:nvPr>
            <p:ph type="sldNum" sz="quarter" idx="12"/>
          </p:nvPr>
        </p:nvSpPr>
        <p:spPr/>
        <p:txBody>
          <a:bodyPr/>
          <a:lstStyle/>
          <a:p>
            <a:fld id="{C1FF6DA9-008F-8B48-92A6-B652298478BF}" type="slidenum">
              <a:rPr lang="en-US" smtClean="0"/>
              <a:pPr/>
              <a:t>‹#›</a:t>
            </a:fld>
            <a:endParaRPr lang="en-US"/>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5BCAD085-E8A6-8845-BD4E-CB4CCA059FC4}" type="datetimeFigureOut">
              <a:rPr lang="en-US" smtClean="0"/>
              <a:pPr/>
              <a:t>3/15/2026</a:t>
            </a:fld>
            <a:endParaRPr lang="en-US"/>
          </a:p>
        </p:txBody>
      </p:sp>
      <p:sp>
        <p:nvSpPr>
          <p:cNvPr id="4" name="3 - Θέση υποσέλιδου"/>
          <p:cNvSpPr>
            <a:spLocks noGrp="1"/>
          </p:cNvSpPr>
          <p:nvPr>
            <p:ph type="ftr" sz="quarter" idx="11"/>
          </p:nvPr>
        </p:nvSpPr>
        <p:spPr/>
        <p:txBody>
          <a:bodyPr/>
          <a:lstStyle/>
          <a:p>
            <a:endParaRPr lang="en-US"/>
          </a:p>
        </p:txBody>
      </p:sp>
      <p:sp>
        <p:nvSpPr>
          <p:cNvPr id="5" name="4 - Θέση αριθμού διαφάνειας"/>
          <p:cNvSpPr>
            <a:spLocks noGrp="1"/>
          </p:cNvSpPr>
          <p:nvPr>
            <p:ph type="sldNum" sz="quarter" idx="12"/>
          </p:nvPr>
        </p:nvSpPr>
        <p:spPr/>
        <p:txBody>
          <a:bodyPr/>
          <a:lstStyle/>
          <a:p>
            <a:fld id="{C1FF6DA9-008F-8B48-92A6-B652298478B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5BCAD085-E8A6-8845-BD4E-CB4CCA059FC4}" type="datetimeFigureOut">
              <a:rPr lang="en-US" smtClean="0"/>
              <a:pPr/>
              <a:t>3/15/2026</a:t>
            </a:fld>
            <a:endParaRPr lang="en-US"/>
          </a:p>
        </p:txBody>
      </p:sp>
      <p:sp>
        <p:nvSpPr>
          <p:cNvPr id="3" name="2 - Θέση υποσέλιδου"/>
          <p:cNvSpPr>
            <a:spLocks noGrp="1"/>
          </p:cNvSpPr>
          <p:nvPr>
            <p:ph type="ftr" sz="quarter" idx="11"/>
          </p:nvPr>
        </p:nvSpPr>
        <p:spPr/>
        <p:txBody>
          <a:bodyPr/>
          <a:lstStyle/>
          <a:p>
            <a:endParaRPr lang="en-US"/>
          </a:p>
        </p:txBody>
      </p:sp>
      <p:sp>
        <p:nvSpPr>
          <p:cNvPr id="4" name="3 - Θέση αριθμού διαφάνειας"/>
          <p:cNvSpPr>
            <a:spLocks noGrp="1"/>
          </p:cNvSpPr>
          <p:nvPr>
            <p:ph type="sldNum" sz="quarter" idx="12"/>
          </p:nvPr>
        </p:nvSpPr>
        <p:spPr/>
        <p:txBody>
          <a:bodyPr/>
          <a:lstStyle/>
          <a:p>
            <a:fld id="{C1FF6DA9-008F-8B48-92A6-B652298478B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BCAD085-E8A6-8845-BD4E-CB4CCA059FC4}" type="datetimeFigureOut">
              <a:rPr lang="en-US" smtClean="0"/>
              <a:pPr/>
              <a:t>3/15/2026</a:t>
            </a:fld>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C1FF6DA9-008F-8B48-92A6-B652298478BF}" type="slidenum">
              <a:rPr lang="en-US" smtClean="0"/>
              <a:pPr/>
              <a:t>‹#›</a:t>
            </a:fld>
            <a:endParaRPr lang="en-US"/>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BCAD085-E8A6-8845-BD4E-CB4CCA059FC4}" type="datetimeFigureOut">
              <a:rPr lang="en-US" smtClean="0"/>
              <a:pPr/>
              <a:t>3/15/2026</a:t>
            </a:fld>
            <a:endParaRPr lang="en-US"/>
          </a:p>
        </p:txBody>
      </p:sp>
      <p:sp>
        <p:nvSpPr>
          <p:cNvPr id="6" name="5 - Θέση υποσέλιδου"/>
          <p:cNvSpPr>
            <a:spLocks noGrp="1"/>
          </p:cNvSpPr>
          <p:nvPr>
            <p:ph type="ftr" sz="quarter" idx="11"/>
          </p:nvPr>
        </p:nvSpPr>
        <p:spPr>
          <a:xfrm>
            <a:off x="914400" y="6172200"/>
            <a:ext cx="3886200" cy="457200"/>
          </a:xfrm>
        </p:spPr>
        <p:txBody>
          <a:bodyPr/>
          <a:lstStyle/>
          <a:p>
            <a:endParaRPr lang="en-US"/>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C1FF6DA9-008F-8B48-92A6-B652298478BF}" type="slidenum">
              <a:rPr lang="en-US" smtClean="0"/>
              <a:pPr/>
              <a:t>‹#›</a:t>
            </a:fld>
            <a:endParaRPr lang="en-US"/>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5BCAD085-E8A6-8845-BD4E-CB4CCA059FC4}" type="datetimeFigureOut">
              <a:rPr lang="en-US" smtClean="0"/>
              <a:pPr/>
              <a:t>3/15/2026</a:t>
            </a:fld>
            <a:endParaRPr lang="en-US"/>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1FF6DA9-008F-8B48-92A6-B652298478B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s://youtu.be/36gKKbHB-SY?si=67lfD9x8YJ7Fcxf6" TargetMode="External"/><Relationship Id="rId7" Type="http://schemas.openxmlformats.org/officeDocument/2006/relationships/hyperlink" Target="https://youtu.be/x9IFmEcnNVQ?si=8LXuXAku8LsTBHlL" TargetMode="External"/><Relationship Id="rId2" Type="http://schemas.openxmlformats.org/officeDocument/2006/relationships/hyperlink" Target="https://youtu.be/PxCac1HzoJ8?si=8LlgFGyn1qqA1_uR" TargetMode="External"/><Relationship Id="rId1" Type="http://schemas.openxmlformats.org/officeDocument/2006/relationships/slideLayout" Target="../slideLayouts/slideLayout2.xml"/><Relationship Id="rId6" Type="http://schemas.openxmlformats.org/officeDocument/2006/relationships/hyperlink" Target="https://youtu.be/2v8vlXgGXwE?si=RAcTKom7xC-LML41" TargetMode="External"/><Relationship Id="rId5" Type="http://schemas.openxmlformats.org/officeDocument/2006/relationships/hyperlink" Target="https://youtu.be/ycB5gHBz5o0?si=9b0UoeDxNno712ph" TargetMode="External"/><Relationship Id="rId4" Type="http://schemas.openxmlformats.org/officeDocument/2006/relationships/hyperlink" Target="https://youtu.be/sPzXAVNVJr0?si=OxoY1K6BkX1gcUKo"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3200400"/>
            <a:ext cx="6400800" cy="2398542"/>
          </a:xfrm>
        </p:spPr>
        <p:txBody>
          <a:bodyPr>
            <a:normAutofit/>
          </a:bodyPr>
          <a:lstStyle/>
          <a:p>
            <a:r>
              <a:rPr dirty="0"/>
              <a:t>Εκπα</a:t>
            </a:r>
            <a:r>
              <a:rPr dirty="0" err="1"/>
              <a:t>ιδευτής</a:t>
            </a:r>
            <a:r>
              <a:rPr dirty="0"/>
              <a:t>: </a:t>
            </a:r>
            <a:r>
              <a:rPr dirty="0" err="1"/>
              <a:t>Γκ</a:t>
            </a:r>
            <a:r>
              <a:rPr dirty="0"/>
              <a:t>αργκάσουλας Ανδρέας</a:t>
            </a:r>
          </a:p>
          <a:p>
            <a:r>
              <a:rPr dirty="0" err="1" smtClean="0"/>
              <a:t>Τμήμ</a:t>
            </a:r>
            <a:r>
              <a:rPr dirty="0" smtClean="0"/>
              <a:t>α:</a:t>
            </a:r>
            <a:r>
              <a:rPr lang="el-GR" dirty="0" smtClean="0"/>
              <a:t>ΤΕΧΝΙΚΟΣ ΔΑΣΙΚΗΣ ΠΡΟΣΤΑΣΙΑΣ</a:t>
            </a:r>
            <a:endParaRPr dirty="0"/>
          </a:p>
          <a:p>
            <a:r>
              <a:rPr dirty="0"/>
              <a:t>ΣΑΕΚ </a:t>
            </a:r>
            <a:r>
              <a:rPr dirty="0" err="1"/>
              <a:t>Τρί</a:t>
            </a:r>
            <a:r>
              <a:rPr dirty="0"/>
              <a:t>πολης (Παράρτημα Άστρους)</a:t>
            </a:r>
          </a:p>
          <a:p>
            <a:r>
              <a:rPr dirty="0" err="1"/>
              <a:t>Ακ</a:t>
            </a:r>
            <a:r>
              <a:rPr dirty="0"/>
              <a:t>αδημαϊκό Έτος: 2025 – </a:t>
            </a:r>
            <a:r>
              <a:rPr dirty="0" smtClean="0"/>
              <a:t>2026</a:t>
            </a:r>
            <a:endParaRPr lang="el-GR" dirty="0" smtClean="0"/>
          </a:p>
          <a:p>
            <a:r>
              <a:rPr lang="el-GR" dirty="0" smtClean="0"/>
              <a:t>Β΄ ΕΞΑΜΗΝΟ</a:t>
            </a:r>
            <a:endParaRPr lang="el-GR" dirty="0"/>
          </a:p>
          <a:p>
            <a:endParaRPr dirty="0"/>
          </a:p>
        </p:txBody>
      </p:sp>
      <p:sp>
        <p:nvSpPr>
          <p:cNvPr id="2" name="Title 1"/>
          <p:cNvSpPr>
            <a:spLocks noGrp="1"/>
          </p:cNvSpPr>
          <p:nvPr>
            <p:ph type="ctrTitle"/>
          </p:nvPr>
        </p:nvSpPr>
        <p:spPr>
          <a:xfrm>
            <a:off x="685800" y="943897"/>
            <a:ext cx="7772400" cy="2656553"/>
          </a:xfrm>
        </p:spPr>
        <p:txBody>
          <a:bodyPr>
            <a:normAutofit/>
          </a:bodyPr>
          <a:lstStyle/>
          <a:p>
            <a:r>
              <a:rPr sz="2400" b="1" dirty="0" smtClean="0"/>
              <a:t>Πα</a:t>
            </a:r>
            <a:r>
              <a:rPr sz="2400" b="1" dirty="0" err="1" smtClean="0"/>
              <a:t>ροχή</a:t>
            </a:r>
            <a:r>
              <a:rPr sz="2400" b="1" dirty="0" smtClean="0"/>
              <a:t> </a:t>
            </a:r>
            <a:r>
              <a:rPr sz="2400" b="1" dirty="0"/>
              <a:t>Πρώτων Βοηθειών</a:t>
            </a:r>
          </a:p>
          <a:p>
            <a:r>
              <a:rPr sz="2400" b="1" dirty="0" err="1"/>
              <a:t>Θεμ</a:t>
            </a:r>
            <a:r>
              <a:rPr sz="2400" b="1" dirty="0"/>
              <a:t>ατική Ενότητα 3:</a:t>
            </a:r>
          </a:p>
          <a:p>
            <a:r>
              <a:rPr sz="2400" b="1" dirty="0" err="1"/>
              <a:t>Εξωτερικοί</a:t>
            </a:r>
            <a:r>
              <a:rPr sz="2400" b="1" dirty="0"/>
              <a:t> </a:t>
            </a:r>
            <a:r>
              <a:rPr sz="2400" b="1" dirty="0" err="1"/>
              <a:t>Τρ</a:t>
            </a:r>
            <a:r>
              <a:rPr sz="2400" b="1" dirty="0"/>
              <a:t>αυματισμοί – Αιμορραγίες – Κατάγματα – Εξαρθρώσεις – Διαστρέμματα</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Εξωτερικοί Τραυματισμοί – Ορισμός</a:t>
            </a:r>
          </a:p>
        </p:txBody>
      </p:sp>
      <p:sp>
        <p:nvSpPr>
          <p:cNvPr id="3" name="Content Placeholder 2"/>
          <p:cNvSpPr>
            <a:spLocks noGrp="1"/>
          </p:cNvSpPr>
          <p:nvPr>
            <p:ph sz="quarter" idx="1"/>
          </p:nvPr>
        </p:nvSpPr>
        <p:spPr/>
        <p:txBody>
          <a:bodyPr/>
          <a:lstStyle/>
          <a:p>
            <a:pPr>
              <a:buNone/>
            </a:pPr>
            <a:r>
              <a:rPr lang="el-GR" dirty="0" smtClean="0"/>
              <a:t>    Ως εξωτερικοί τραυματισμοί ορίζονται οι βλάβες που προκαλούνται από εξωτερική αιτία, όπως ένα χτύπημα, πτώση ή τρύπημα, οι οποίες επηρεάζουν κυρίως το δέρμα και τους υποκείμενους ιστούς.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2800" b="1"/>
              <a:t>Είδη Τραυμάτων</a:t>
            </a:r>
          </a:p>
        </p:txBody>
      </p:sp>
      <p:sp>
        <p:nvSpPr>
          <p:cNvPr id="3" name="Content Placeholder 2"/>
          <p:cNvSpPr>
            <a:spLocks noGrp="1"/>
          </p:cNvSpPr>
          <p:nvPr>
            <p:ph sz="quarter" idx="1"/>
          </p:nvPr>
        </p:nvSpPr>
        <p:spPr/>
        <p:txBody>
          <a:bodyPr>
            <a:normAutofit fontScale="85000" lnSpcReduction="20000"/>
          </a:bodyPr>
          <a:lstStyle/>
          <a:p>
            <a:pPr>
              <a:buNone/>
            </a:pPr>
            <a:r>
              <a:rPr lang="el-GR" dirty="0" smtClean="0"/>
              <a:t>    Οι πιο συνηθισμένοι τύποι εξωτερικών τραυματισμών περιλαμβάνουν:</a:t>
            </a:r>
          </a:p>
          <a:p>
            <a:pPr>
              <a:buFont typeface="Arial" pitchFamily="34" charset="0"/>
              <a:buChar char="•"/>
            </a:pPr>
            <a:r>
              <a:rPr lang="el-GR" b="1" dirty="0" smtClean="0"/>
              <a:t>Εκδορές:</a:t>
            </a:r>
            <a:r>
              <a:rPr lang="el-GR" dirty="0" smtClean="0"/>
              <a:t> Επιφανειακή βλάβη του δέρματος που προκαλείται από τριβή.</a:t>
            </a:r>
          </a:p>
          <a:p>
            <a:pPr>
              <a:buFont typeface="Arial" pitchFamily="34" charset="0"/>
              <a:buChar char="•"/>
            </a:pPr>
            <a:r>
              <a:rPr lang="el-GR" b="1" dirty="0" smtClean="0"/>
              <a:t>Θλαστικά τραύματα:</a:t>
            </a:r>
            <a:r>
              <a:rPr lang="el-GR" dirty="0" smtClean="0"/>
              <a:t> Βαθιές πληγές με ανώμαλα και ακανόνιστα χείλη.</a:t>
            </a:r>
          </a:p>
          <a:p>
            <a:pPr>
              <a:buFont typeface="Arial" pitchFamily="34" charset="0"/>
              <a:buChar char="•"/>
            </a:pPr>
            <a:r>
              <a:rPr lang="el-GR" b="1" dirty="0" smtClean="0"/>
              <a:t>Εκχυμώσεις (μελανιές):</a:t>
            </a:r>
            <a:r>
              <a:rPr lang="el-GR" dirty="0" smtClean="0"/>
              <a:t> Δημιουργούνται από τη ρήξη μικρών αιμοφόρων αγγείων κάτω από το δέρμα, χωρίς να υπάρχει ανοιχτή πληγή.</a:t>
            </a:r>
          </a:p>
          <a:p>
            <a:pPr>
              <a:buFont typeface="Arial" pitchFamily="34" charset="0"/>
              <a:buChar char="•"/>
            </a:pPr>
            <a:r>
              <a:rPr lang="el-GR" b="1" dirty="0" smtClean="0"/>
              <a:t>Τραύματα από αιχμηρό αντικείμενο:</a:t>
            </a:r>
            <a:r>
              <a:rPr lang="el-GR" dirty="0" smtClean="0"/>
              <a:t> Πληγές με καθαρά χείλη που προκαλούνται από μαχαίρι ή άλλο κοφτερό αντικείμενο.</a:t>
            </a:r>
          </a:p>
          <a:p>
            <a:pPr>
              <a:buFont typeface="Arial" pitchFamily="34" charset="0"/>
              <a:buChar char="•"/>
            </a:pPr>
            <a:r>
              <a:rPr lang="el-GR" b="1" dirty="0" smtClean="0"/>
              <a:t>Τραύματα από διάτρηση:</a:t>
            </a:r>
            <a:r>
              <a:rPr lang="el-GR" dirty="0" smtClean="0"/>
              <a:t> Βαθιές και στενές πληγές που δημιουργούνται από καρφί, βελόνα ή παρόμοιο αντικείμενο.</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smtClean="0"/>
              <a:t>Γενικές Αρχές Πρώτων Βοηθειών στο τραυμα</a:t>
            </a:r>
            <a:r>
              <a:rPr lang="el-GR" sz="2800" dirty="0" smtClean="0"/>
              <a:t/>
            </a:r>
            <a:br>
              <a:rPr lang="el-GR" sz="2800" dirty="0" smtClean="0"/>
            </a:br>
            <a:endParaRPr lang="el-GR" sz="2800" dirty="0"/>
          </a:p>
        </p:txBody>
      </p:sp>
      <p:sp>
        <p:nvSpPr>
          <p:cNvPr id="3" name="2 - Θέση περιεχομένου"/>
          <p:cNvSpPr>
            <a:spLocks noGrp="1"/>
          </p:cNvSpPr>
          <p:nvPr>
            <p:ph sz="quarter" idx="1"/>
          </p:nvPr>
        </p:nvSpPr>
        <p:spPr/>
        <p:txBody>
          <a:bodyPr>
            <a:normAutofit fontScale="77500" lnSpcReduction="20000"/>
          </a:bodyPr>
          <a:lstStyle/>
          <a:p>
            <a:r>
              <a:rPr lang="el-GR" b="1" dirty="0" smtClean="0"/>
              <a:t>Αξιολόγηση και Ασφάλεια:</a:t>
            </a:r>
            <a:r>
              <a:rPr lang="el-GR" dirty="0" smtClean="0"/>
              <a:t> Εξασφαλίστε την ασφάλεια του τραυματία και του εαυτού σας. Σε περίπτωση σοβαρής αιμορραγίας ή απώλειας συνείδησης, καλέστε αμέσως ιατρική βοήθεια.</a:t>
            </a:r>
          </a:p>
          <a:p>
            <a:r>
              <a:rPr lang="el-GR" b="1" dirty="0" smtClean="0"/>
              <a:t>Έλεγχος Αιμορραγίας:</a:t>
            </a:r>
            <a:r>
              <a:rPr lang="el-GR" dirty="0" smtClean="0"/>
              <a:t> Ασκήστε ήπια πίεση στην πληγή με ένα καθαρό ύφασμα ή γάζα για να σταματήσετε την αιμορραγία.</a:t>
            </a:r>
          </a:p>
          <a:p>
            <a:r>
              <a:rPr lang="el-GR" b="1" dirty="0" smtClean="0"/>
              <a:t>Καθαρισμός:</a:t>
            </a:r>
            <a:r>
              <a:rPr lang="el-GR" dirty="0" smtClean="0"/>
              <a:t> Πλύνετε την πληγή με άφθονο νερό και σαπούνι για να απομακρύνετε τυχόν βρωμιά. Χρησιμοποιήστε φυσιολογικό ορό για πιο αποτελεσματικό καθαρισμό.</a:t>
            </a:r>
          </a:p>
          <a:p>
            <a:r>
              <a:rPr lang="el-GR" b="1" dirty="0" smtClean="0"/>
              <a:t>Απολύμανση:</a:t>
            </a:r>
            <a:r>
              <a:rPr lang="el-GR" dirty="0" smtClean="0"/>
              <a:t> Εφαρμόστε ένα αντισηπτικό σπρέι ή διάλυμα για να απολυμάνετε την περιοχή.</a:t>
            </a:r>
          </a:p>
          <a:p>
            <a:r>
              <a:rPr lang="el-GR" b="1" dirty="0" smtClean="0"/>
              <a:t>Κάλυψη:</a:t>
            </a:r>
            <a:r>
              <a:rPr lang="el-GR" dirty="0" smtClean="0"/>
              <a:t> Καλύψτε την πληγή με έναν αποστειρωμένο επίδεσμο ή γάζα για να την προστατέψετε από μικρόβια και περαιτέρω μόλυνση.</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Πρώτες Βοήθειες σε Τραύματα</a:t>
            </a:r>
          </a:p>
        </p:txBody>
      </p:sp>
      <p:sp>
        <p:nvSpPr>
          <p:cNvPr id="3" name="Content Placeholder 2"/>
          <p:cNvSpPr>
            <a:spLocks noGrp="1"/>
          </p:cNvSpPr>
          <p:nvPr>
            <p:ph sz="quarter" idx="1"/>
          </p:nvPr>
        </p:nvSpPr>
        <p:spPr/>
        <p:txBody>
          <a:bodyPr/>
          <a:lstStyle/>
          <a:p>
            <a:pPr>
              <a:buNone/>
            </a:pPr>
            <a:r>
              <a:t>1. Πλένουμε τα χέρια και φοράμε γάντια.</a:t>
            </a:r>
          </a:p>
          <a:p>
            <a:pPr>
              <a:buNone/>
            </a:pPr>
            <a:r>
              <a:t>2. Καθαρίζουμε την πληγή με νερό ή φυσιολογικό ορό.</a:t>
            </a:r>
          </a:p>
          <a:p>
            <a:pPr>
              <a:buNone/>
            </a:pPr>
            <a:r>
              <a:t>3. Απολυμαίνουμε και καλύπτουμε με αποστειρωμένη γάζα.</a:t>
            </a:r>
          </a:p>
          <a:p>
            <a:pPr>
              <a:buNone/>
            </a:pPr>
            <a:r>
              <a:t>4. Δεν αφαιρούμε ξένα σώματα από βαθιές πληγές.</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a:r>
            <a:br>
              <a:rPr lang="el-GR" b="1" dirty="0" smtClean="0"/>
            </a:br>
            <a:r>
              <a:rPr lang="el-GR" sz="3100" b="1" dirty="0" smtClean="0"/>
              <a:t>Ειδική Αντιμετώπιση ανά Τύπο Τραυματισμού</a:t>
            </a:r>
            <a:r>
              <a:rPr lang="el-GR" dirty="0" smtClean="0"/>
              <a:t/>
            </a:r>
            <a:br>
              <a:rPr lang="el-GR" dirty="0" smtClean="0"/>
            </a:br>
            <a:endParaRPr lang="el-GR" dirty="0"/>
          </a:p>
        </p:txBody>
      </p:sp>
      <p:sp>
        <p:nvSpPr>
          <p:cNvPr id="3" name="2 - Θέση περιεχομένου"/>
          <p:cNvSpPr>
            <a:spLocks noGrp="1"/>
          </p:cNvSpPr>
          <p:nvPr>
            <p:ph sz="quarter" idx="1"/>
          </p:nvPr>
        </p:nvSpPr>
        <p:spPr/>
        <p:txBody>
          <a:bodyPr>
            <a:normAutofit fontScale="85000" lnSpcReduction="10000"/>
          </a:bodyPr>
          <a:lstStyle/>
          <a:p>
            <a:r>
              <a:rPr lang="el-GR" b="1" dirty="0" smtClean="0"/>
              <a:t>Εκδορές (Αμυχές):</a:t>
            </a:r>
            <a:r>
              <a:rPr lang="el-GR" dirty="0" smtClean="0"/>
              <a:t> Είναι επιφανειακά τραύματα. Η αντιμετώπιση περιλαμβάνει τον καθαρισμό της περιοχής και την κάλυψη με αυτοκόλλητο επίθεμα για την προστασία της πληγής.</a:t>
            </a:r>
          </a:p>
          <a:p>
            <a:r>
              <a:rPr lang="el-GR" b="1" dirty="0" smtClean="0"/>
              <a:t>Θλαστικά Τραύματα:</a:t>
            </a:r>
            <a:r>
              <a:rPr lang="el-GR" dirty="0" smtClean="0"/>
              <a:t> Πρόκειται για πιο βαθιές πληγές. Μετά τον καθαρισμό και τον έλεγχο της αιμορραγίας, εάν το τραύμα είναι βαθύ, έχει ανώμαλα χείλη ή αιμορραγεί έντονα, είναι σημαντικό να αναζητήσετε ιατρική βοήθεια.</a:t>
            </a:r>
          </a:p>
          <a:p>
            <a:r>
              <a:rPr lang="el-GR" b="1" dirty="0" smtClean="0"/>
              <a:t>Εκχυμώσεις (Μελανιές):</a:t>
            </a:r>
            <a:r>
              <a:rPr lang="el-GR" dirty="0" smtClean="0"/>
              <a:t> Οφείλονται σε ρήξη μικρών αγγείων κάτω από το δέρμα. Η άμεση εφαρμογή πάγου στην περιοχή, μέσα στις πρώτες 24-48 ώρες, βοηθά στη μείωση του οιδήματος και του πόνου. Υπάρχουν επίσης ειδικές κρέμες για την ταχύτερη απορρόφηση των μελανιών. </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Κίνδυνος Λοίμωξης</a:t>
            </a:r>
            <a:endParaRPr lang="el-GR" dirty="0" smtClean="0"/>
          </a:p>
        </p:txBody>
      </p:sp>
      <p:sp>
        <p:nvSpPr>
          <p:cNvPr id="3" name="Content Placeholder 2"/>
          <p:cNvSpPr>
            <a:spLocks noGrp="1"/>
          </p:cNvSpPr>
          <p:nvPr>
            <p:ph sz="quarter" idx="1"/>
          </p:nvPr>
        </p:nvSpPr>
        <p:spPr/>
        <p:txBody>
          <a:bodyPr>
            <a:normAutofit fontScale="92500"/>
          </a:bodyPr>
          <a:lstStyle/>
          <a:p>
            <a:r>
              <a:rPr lang="el-GR" dirty="0" smtClean="0"/>
              <a:t>Η μόλυνση ενός τραύματος μπορεί να προκληθεί από μικρόβια που εισέρχονται στην πληγή. Τα σημάδια της λοίμωξης περιλαμβάνουν έντονο πόνο που επιδεινώνεται με την πάροδο του χρόνου, ερυθρότητα, οίδημα (πρήξιμο), έξοδο δύσοσμων υγρών και πυρετό. Για την πρόληψη της λοίμωξης, είναι απαραίτητο να: </a:t>
            </a:r>
          </a:p>
          <a:p>
            <a:r>
              <a:rPr lang="el-GR" dirty="0" smtClean="0"/>
              <a:t>Καθαρίσετε την πληγή με νερό και σαπούνι ή φυσιολογικό ορό.</a:t>
            </a:r>
          </a:p>
          <a:p>
            <a:r>
              <a:rPr lang="el-GR" dirty="0" smtClean="0"/>
              <a:t>Χρησιμοποιήσετε αποστειρωμένα επιθέματα.</a:t>
            </a:r>
          </a:p>
          <a:p>
            <a:r>
              <a:rPr lang="el-GR" dirty="0" smtClean="0"/>
              <a:t>Καλύψετε το τραύμα για να το προστατεύσετε από περαιτέρω μόλυνση</a:t>
            </a:r>
          </a:p>
          <a:p>
            <a:pPr>
              <a:buNone/>
            </a:pP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a:r>
            <a:br>
              <a:rPr lang="el-GR" b="1" dirty="0" smtClean="0"/>
            </a:br>
            <a:r>
              <a:rPr lang="el-GR" b="1" dirty="0" smtClean="0"/>
              <a:t>Κίνδυνος Τετάνου</a:t>
            </a:r>
            <a:r>
              <a:rPr lang="el-GR" dirty="0" smtClean="0"/>
              <a:t/>
            </a:r>
            <a:br>
              <a:rPr lang="el-GR" dirty="0" smtClean="0"/>
            </a:br>
            <a:endParaRPr lang="el-GR" dirty="0"/>
          </a:p>
        </p:txBody>
      </p:sp>
      <p:sp>
        <p:nvSpPr>
          <p:cNvPr id="3" name="2 - Θέση περιεχομένου"/>
          <p:cNvSpPr>
            <a:spLocks noGrp="1"/>
          </p:cNvSpPr>
          <p:nvPr>
            <p:ph sz="quarter" idx="1"/>
          </p:nvPr>
        </p:nvSpPr>
        <p:spPr/>
        <p:txBody>
          <a:bodyPr/>
          <a:lstStyle/>
          <a:p>
            <a:r>
              <a:rPr lang="el-GR" dirty="0" smtClean="0"/>
              <a:t>Ο τέτανος είναι μια οξεία νόσος που προκαλείται από μια τοξίνη που παράγεται από το βακτήριο </a:t>
            </a:r>
            <a:r>
              <a:rPr lang="el-GR" i="1" dirty="0" err="1" smtClean="0"/>
              <a:t>Κλωστηρίδιο</a:t>
            </a:r>
            <a:r>
              <a:rPr lang="el-GR" i="1" dirty="0" smtClean="0"/>
              <a:t> του τετάνου</a:t>
            </a:r>
            <a:r>
              <a:rPr lang="el-GR" dirty="0" smtClean="0"/>
              <a:t>. Αυτά τα βακτήρια αναπτύσσονται σε αναερόβιες συνθήκες, δηλαδή χωρίς οξυγόνο. Ο τέτανος δεν μεταδίδεται από άνθρωπο σε άνθρωπο</a:t>
            </a: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Τραύματα με υψηλό κίνδυνο τετάνου</a:t>
            </a:r>
            <a:endParaRPr lang="el-GR" dirty="0"/>
          </a:p>
        </p:txBody>
      </p:sp>
      <p:sp>
        <p:nvSpPr>
          <p:cNvPr id="3" name="2 - Θέση περιεχομένου"/>
          <p:cNvSpPr>
            <a:spLocks noGrp="1"/>
          </p:cNvSpPr>
          <p:nvPr>
            <p:ph sz="quarter" idx="1"/>
          </p:nvPr>
        </p:nvSpPr>
        <p:spPr/>
        <p:txBody>
          <a:bodyPr>
            <a:normAutofit fontScale="70000" lnSpcReduction="20000"/>
          </a:bodyPr>
          <a:lstStyle/>
          <a:p>
            <a:pPr>
              <a:buNone/>
            </a:pPr>
            <a:endParaRPr lang="el-GR" dirty="0" smtClean="0"/>
          </a:p>
          <a:p>
            <a:r>
              <a:rPr lang="el-GR" sz="3400" dirty="0" smtClean="0"/>
              <a:t>Τραύματα από αιχμηρό αντικείμενο, όπως διατρητικά τραύματα, ειδικά αν συμβούν σε περιβάλλον με χώμα (π.χ., στον κήπο).</a:t>
            </a:r>
          </a:p>
          <a:p>
            <a:r>
              <a:rPr lang="el-GR" sz="3400" dirty="0" smtClean="0"/>
              <a:t>Τραύματα που περιέχουν ξένα σώματα.</a:t>
            </a:r>
          </a:p>
          <a:p>
            <a:r>
              <a:rPr lang="el-GR" sz="3400" dirty="0" smtClean="0"/>
              <a:t>Ανοιχτά κατάγματα.</a:t>
            </a:r>
          </a:p>
          <a:p>
            <a:r>
              <a:rPr lang="el-GR" sz="3400" dirty="0" smtClean="0"/>
              <a:t>Εγκαύματα.</a:t>
            </a:r>
          </a:p>
          <a:p>
            <a:r>
              <a:rPr lang="el-GR" sz="3400" dirty="0" smtClean="0"/>
              <a:t>Δήγματα ζώων. </a:t>
            </a:r>
          </a:p>
          <a:p>
            <a:pPr>
              <a:buNone/>
            </a:pPr>
            <a:r>
              <a:rPr lang="el-GR" sz="3400" b="1" dirty="0" smtClean="0"/>
              <a:t>     Πρόληψη του Τετάνου:</a:t>
            </a:r>
            <a:r>
              <a:rPr lang="el-GR" sz="3400" dirty="0" smtClean="0"/>
              <a:t/>
            </a:r>
            <a:br>
              <a:rPr lang="el-GR" sz="3400" dirty="0" smtClean="0"/>
            </a:br>
            <a:r>
              <a:rPr lang="el-GR" sz="3400" dirty="0" smtClean="0"/>
              <a:t>Η πιο αποτελεσματική πρόληψη είναι ο εμβολιασμός. Σε περίπτωση τραυματισμού, η ανάγκη για εμβολιασμό ή παθητική ανοσοποίηση με αντιτετανική γ-σφαιρίνη εξαρτάται από το ιστορικό εμβολιαστικής κάλυψης του ατόμου</a:t>
            </a:r>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Αιμορραγία – Ορισμός</a:t>
            </a:r>
            <a:endParaRPr/>
          </a:p>
        </p:txBody>
      </p:sp>
      <p:sp>
        <p:nvSpPr>
          <p:cNvPr id="3" name="Content Placeholder 2"/>
          <p:cNvSpPr>
            <a:spLocks noGrp="1"/>
          </p:cNvSpPr>
          <p:nvPr>
            <p:ph sz="quarter" idx="1"/>
          </p:nvPr>
        </p:nvSpPr>
        <p:spPr/>
        <p:txBody>
          <a:bodyPr>
            <a:normAutofit fontScale="77500" lnSpcReduction="20000"/>
          </a:bodyPr>
          <a:lstStyle/>
          <a:p>
            <a:pPr>
              <a:buNone/>
            </a:pPr>
            <a:r>
              <a:rPr lang="el-GR" dirty="0" smtClean="0"/>
              <a:t>      Η αιμορραγία ορίζεται ως η έξοδος αίματος από ένα ή περισσότερα αγγεία του κυκλοφορικού συστήματος, εξαιτίας της διακοπής της συνέχειάς τους</a:t>
            </a:r>
          </a:p>
          <a:p>
            <a:pPr>
              <a:buNone/>
            </a:pPr>
            <a:endParaRPr lang="el-GR" dirty="0" smtClean="0"/>
          </a:p>
          <a:p>
            <a:pPr>
              <a:buNone/>
            </a:pPr>
            <a:r>
              <a:rPr lang="el-GR" dirty="0" smtClean="0"/>
              <a:t>Στο πλαίσιο των πρώτων βοηθειών, η αιμορραγία ταξινομείται σε: </a:t>
            </a:r>
          </a:p>
          <a:p>
            <a:r>
              <a:rPr lang="el-GR" b="1" dirty="0" smtClean="0"/>
              <a:t>Αρτηριακή:</a:t>
            </a:r>
            <a:r>
              <a:rPr lang="el-GR" dirty="0" smtClean="0"/>
              <a:t> Το αίμα είναι έντονα ερυθρό και εξέρχεται κατά ώσεις. Ο τραυματίας μπορεί γρήγορα να πέσει σε σοκ.</a:t>
            </a:r>
          </a:p>
          <a:p>
            <a:r>
              <a:rPr lang="el-GR" b="1" dirty="0" smtClean="0"/>
              <a:t>Φλεβική:</a:t>
            </a:r>
            <a:r>
              <a:rPr lang="el-GR" dirty="0" smtClean="0"/>
              <a:t> Το αίμα είναι σχετικά σκούρο και έχει συνεχή ροή.</a:t>
            </a:r>
          </a:p>
          <a:p>
            <a:r>
              <a:rPr lang="el-GR" b="1" dirty="0" smtClean="0"/>
              <a:t>Τριχοειδική:</a:t>
            </a:r>
            <a:r>
              <a:rPr lang="el-GR" dirty="0" smtClean="0"/>
              <a:t> Η ροή του αίματος είναι μικρή και συνήθως σταματά γρήγορα. </a:t>
            </a:r>
          </a:p>
          <a:p>
            <a:pPr>
              <a:buNone/>
            </a:pPr>
            <a:r>
              <a:rPr lang="el-GR" dirty="0" smtClean="0"/>
              <a:t>      Η βασική αρχή για τον έλεγχο της εξωτερικής αιμορραγίας είναι να σταματήσει η ροή του αίματος από το τραύμα. Αυτό επιτυγχάνεται κυρίως με την εφαρμογή σταθερής πίεσης πάνω στην πληγή με ένα καθαρό και στεγνό επίθεμα για 10-15 λεπτά συνεχόμενα. Σε ορισμένες περιπτώσεις σοβαρής αιμορραγίας, μπορεί να χρειαστεί ιατρική βοήθεια</a:t>
            </a:r>
          </a:p>
          <a:p>
            <a:pPr>
              <a:buNone/>
            </a:pP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Είδη Αιμορραγίας</a:t>
            </a:r>
          </a:p>
        </p:txBody>
      </p:sp>
      <p:sp>
        <p:nvSpPr>
          <p:cNvPr id="3" name="Content Placeholder 2"/>
          <p:cNvSpPr>
            <a:spLocks noGrp="1"/>
          </p:cNvSpPr>
          <p:nvPr>
            <p:ph sz="quarter" idx="1"/>
          </p:nvPr>
        </p:nvSpPr>
        <p:spPr/>
        <p:txBody>
          <a:bodyPr/>
          <a:lstStyle/>
          <a:p>
            <a:pPr>
              <a:buNone/>
            </a:pPr>
            <a:r>
              <a:t>• Τριχοειδής: μικρή, σταματά μόνη της.</a:t>
            </a:r>
          </a:p>
          <a:p>
            <a:pPr>
              <a:buNone/>
            </a:pPr>
            <a:r>
              <a:t>• Φλεβική: σκούρο αίμα, συνεχής ροή.</a:t>
            </a:r>
          </a:p>
          <a:p>
            <a:pPr>
              <a:buNone/>
            </a:pPr>
            <a:r>
              <a:t>• Αρτηριακή: ζωηρό κόκκινο, εκτοξεύεται με ρυθμό παλμού.</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Γενικές Αρχές Αντιμετώπισης Τραυματισμών</a:t>
            </a:r>
          </a:p>
        </p:txBody>
      </p:sp>
      <p:sp>
        <p:nvSpPr>
          <p:cNvPr id="3" name="Content Placeholder 2"/>
          <p:cNvSpPr>
            <a:spLocks noGrp="1"/>
          </p:cNvSpPr>
          <p:nvPr>
            <p:ph sz="quarter" idx="1"/>
          </p:nvPr>
        </p:nvSpPr>
        <p:spPr/>
        <p:txBody>
          <a:bodyPr/>
          <a:lstStyle/>
          <a:p>
            <a:r>
              <a:t>Κρατάμε ψυχραιμία, εξασφαλίζουμε ασφάλεια χώρου και εκτιμούμε τη σοβαρότητα. Δεν μετακινούμε τραυματία αν δεν είναι ασφαλές και χρησιμοποιούμε καθαρά μέσα.</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Αντιμετώπιση Εξωτερικής Αιμορραγίας</a:t>
            </a:r>
          </a:p>
        </p:txBody>
      </p:sp>
      <p:sp>
        <p:nvSpPr>
          <p:cNvPr id="3" name="Content Placeholder 2"/>
          <p:cNvSpPr>
            <a:spLocks noGrp="1"/>
          </p:cNvSpPr>
          <p:nvPr>
            <p:ph sz="quarter" idx="1"/>
          </p:nvPr>
        </p:nvSpPr>
        <p:spPr/>
        <p:txBody>
          <a:bodyPr>
            <a:normAutofit fontScale="92500" lnSpcReduction="20000"/>
          </a:bodyPr>
          <a:lstStyle/>
          <a:p>
            <a:pPr>
              <a:buNone/>
            </a:pPr>
            <a:r>
              <a:rPr lang="el-GR" b="1" dirty="0" smtClean="0"/>
              <a:t>Βήματα για την αντιμετώπιση εξωτερικής αιμορραγίας:</a:t>
            </a:r>
            <a:endParaRPr lang="el-GR" dirty="0" smtClean="0"/>
          </a:p>
          <a:p>
            <a:r>
              <a:rPr lang="el-GR" b="1" dirty="0" smtClean="0"/>
              <a:t>Πίεση στο τραύμα:</a:t>
            </a:r>
            <a:r>
              <a:rPr lang="el-GR" dirty="0" smtClean="0"/>
              <a:t> Ασκήστε άμεση και σταθερή πίεση στην πληγή χρησιμοποιώντας ένα καθαρό ύφασμα, γάζα ή ακόμα και το χέρι σας, εάν δεν υπάρχει διαθέσιμο υλικό. Αυτή η πίεση πρέπει να διατηρηθεί για τουλάχιστον 10-15 λεπτά συνεχόμενα.</a:t>
            </a:r>
          </a:p>
          <a:p>
            <a:r>
              <a:rPr lang="el-GR" b="1" dirty="0" smtClean="0"/>
              <a:t>Ανύψωση του τραυματισμένου μέλους:</a:t>
            </a:r>
            <a:r>
              <a:rPr lang="el-GR" dirty="0" smtClean="0"/>
              <a:t> Εάν η αιμορραγία είναι από κάποιο άκρο (χέρι ή πόδι), σηκώστε το πάνω από το επίπεδο της καρδιάς, εφόσον είναι εφικτό, για να επιβραδύνετε τη ροή του αίματος.</a:t>
            </a:r>
          </a:p>
          <a:p>
            <a:r>
              <a:rPr lang="el-GR" b="1" dirty="0" smtClean="0"/>
              <a:t>Περίδεση:</a:t>
            </a:r>
            <a:r>
              <a:rPr lang="el-GR" dirty="0" smtClean="0"/>
              <a:t> Εάν η αιμορραγία είναι πολύ σοβαρή ή ανεξέλεγκτη, μπορεί να χρησιμοποιηθεί ένας επίδεσμος για να κρατήσει την πίεση στην πληγή.</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Αντιμετώπιση Εξωτερικής Αιμορραγίας</a:t>
            </a:r>
            <a:endParaRPr lang="el-GR" b="1" dirty="0"/>
          </a:p>
        </p:txBody>
      </p:sp>
      <p:sp>
        <p:nvSpPr>
          <p:cNvPr id="3" name="2 - Θέση περιεχομένου"/>
          <p:cNvSpPr>
            <a:spLocks noGrp="1"/>
          </p:cNvSpPr>
          <p:nvPr>
            <p:ph sz="quarter" idx="1"/>
          </p:nvPr>
        </p:nvSpPr>
        <p:spPr/>
        <p:txBody>
          <a:bodyPr>
            <a:normAutofit/>
          </a:bodyPr>
          <a:lstStyle/>
          <a:p>
            <a:pPr>
              <a:buNone/>
            </a:pPr>
            <a:r>
              <a:rPr lang="el-GR" b="1" dirty="0" smtClean="0"/>
              <a:t>    Σημαντικές ενέργειες: </a:t>
            </a:r>
            <a:r>
              <a:rPr lang="el-GR" dirty="0" smtClean="0"/>
              <a:t>Εάν η γάζα ή το ύφασμα που χρησιμοποιείτε ποτίσει με αίμα, μην την αφαιρέσετε. Προσθέστε ένα νέο επίθεμα από πάνω και συνεχίστε να πιέζετε.</a:t>
            </a:r>
          </a:p>
          <a:p>
            <a:r>
              <a:rPr lang="el-GR" dirty="0" smtClean="0"/>
              <a:t>Σε περίπτωση σοβαρής αιμορραγίας ή εσωτερικής αιμορραγίας, ζητήστε άμεσα ιατρική βοήθεια. </a:t>
            </a:r>
          </a:p>
          <a:p>
            <a:r>
              <a:rPr lang="el-GR" dirty="0" smtClean="0"/>
              <a:t>Η εξωτερική αιμορραγία μπορεί να διακριθεί σε </a:t>
            </a:r>
            <a:r>
              <a:rPr lang="el-GR" b="1" dirty="0" smtClean="0"/>
              <a:t>αρτηριακή</a:t>
            </a:r>
            <a:r>
              <a:rPr lang="el-GR" dirty="0" smtClean="0"/>
              <a:t>, </a:t>
            </a:r>
            <a:r>
              <a:rPr lang="el-GR" b="1" dirty="0" smtClean="0"/>
              <a:t>φλεβική</a:t>
            </a:r>
            <a:r>
              <a:rPr lang="el-GR" dirty="0" smtClean="0"/>
              <a:t> και </a:t>
            </a:r>
            <a:r>
              <a:rPr lang="el-GR" b="1" dirty="0" smtClean="0"/>
              <a:t>τριχοειδική</a:t>
            </a:r>
            <a:r>
              <a:rPr lang="el-GR" dirty="0" smtClean="0"/>
              <a:t>, ανάλογα με το αγγείο που έχει υποστεί τη βλάβη.</a:t>
            </a:r>
          </a:p>
          <a:p>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b="1"/>
              <a:t>Εσωτερική Αιμορραγία – Συμπτώματα</a:t>
            </a:r>
          </a:p>
        </p:txBody>
      </p:sp>
      <p:sp>
        <p:nvSpPr>
          <p:cNvPr id="3" name="Content Placeholder 2"/>
          <p:cNvSpPr>
            <a:spLocks noGrp="1"/>
          </p:cNvSpPr>
          <p:nvPr>
            <p:ph sz="quarter" idx="1"/>
          </p:nvPr>
        </p:nvSpPr>
        <p:spPr/>
        <p:txBody>
          <a:bodyPr>
            <a:normAutofit/>
          </a:bodyPr>
          <a:lstStyle/>
          <a:p>
            <a:pPr>
              <a:buNone/>
            </a:pPr>
            <a:r>
              <a:rPr lang="el-GR" b="1" dirty="0" smtClean="0"/>
              <a:t>Γενικά συμπτώματα εσωτερικής αιμορραγίας.</a:t>
            </a:r>
          </a:p>
          <a:p>
            <a:pPr>
              <a:buNone/>
            </a:pPr>
            <a:r>
              <a:rPr lang="el-GR" b="1" dirty="0" smtClean="0"/>
              <a:t>    </a:t>
            </a:r>
            <a:r>
              <a:rPr lang="el-GR" dirty="0" smtClean="0"/>
              <a:t>Τα γενικά σημάδια που μπορεί να υποδηλώνουν εσωτερική αιμορραγία περιλαμβάνουν: </a:t>
            </a:r>
          </a:p>
          <a:p>
            <a:r>
              <a:rPr lang="el-GR" b="1" dirty="0" smtClean="0"/>
              <a:t>Αίσθημα αδυναμίας, κόπωσης ή ζάλης.</a:t>
            </a:r>
            <a:endParaRPr lang="el-GR" dirty="0" smtClean="0"/>
          </a:p>
          <a:p>
            <a:r>
              <a:rPr lang="el-GR" b="1" dirty="0" smtClean="0"/>
              <a:t>Ναυτία και εμετός.</a:t>
            </a:r>
            <a:endParaRPr lang="el-GR" dirty="0" smtClean="0"/>
          </a:p>
          <a:p>
            <a:r>
              <a:rPr lang="el-GR" b="1" dirty="0" smtClean="0"/>
              <a:t>Αυξημένος καρδιακός ρυθμός (ταχυκαρδία).</a:t>
            </a:r>
            <a:endParaRPr lang="el-GR" dirty="0" smtClean="0"/>
          </a:p>
          <a:p>
            <a:r>
              <a:rPr lang="el-GR" b="1" dirty="0" smtClean="0"/>
              <a:t>Χαμηλή αρτηριακή πίεση.</a:t>
            </a:r>
            <a:endParaRPr lang="el-GR" dirty="0" smtClean="0"/>
          </a:p>
          <a:p>
            <a:r>
              <a:rPr lang="el-GR" b="1" dirty="0" smtClean="0"/>
              <a:t>Ωχρό, ψυχρό και υγρό δέρμα.</a:t>
            </a:r>
            <a:endParaRPr lang="el-GR" dirty="0" smtClean="0"/>
          </a:p>
          <a:p>
            <a:r>
              <a:rPr lang="el-GR" b="1" dirty="0" smtClean="0"/>
              <a:t>Αυξημένη δίψα.</a:t>
            </a: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a:r>
            <a:br>
              <a:rPr lang="el-GR" b="1" dirty="0" smtClean="0"/>
            </a:br>
            <a:r>
              <a:rPr lang="el-GR" b="1" dirty="0" smtClean="0"/>
              <a:t/>
            </a:r>
            <a:br>
              <a:rPr lang="el-GR" b="1" dirty="0" smtClean="0"/>
            </a:br>
            <a:r>
              <a:rPr lang="el-GR" b="1" dirty="0" smtClean="0"/>
              <a:t/>
            </a:r>
            <a:br>
              <a:rPr lang="el-GR" b="1" dirty="0" smtClean="0"/>
            </a:br>
            <a:r>
              <a:rPr lang="el-GR" b="1" dirty="0" smtClean="0"/>
              <a:t/>
            </a:r>
            <a:br>
              <a:rPr lang="el-GR" b="1" dirty="0" smtClean="0"/>
            </a:br>
            <a:r>
              <a:rPr lang="el-GR" sz="3100" b="1" dirty="0" smtClean="0"/>
              <a:t>Συγκεκριμένα συμπτώματα ανά περιοχή</a:t>
            </a:r>
            <a:r>
              <a:rPr lang="el-GR" dirty="0" smtClean="0"/>
              <a:t/>
            </a:r>
            <a:br>
              <a:rPr lang="el-GR" dirty="0" smtClean="0"/>
            </a:br>
            <a:endParaRPr lang="el-GR" dirty="0"/>
          </a:p>
        </p:txBody>
      </p:sp>
      <p:sp>
        <p:nvSpPr>
          <p:cNvPr id="3" name="2 - Θέση περιεχομένου"/>
          <p:cNvSpPr>
            <a:spLocks noGrp="1"/>
          </p:cNvSpPr>
          <p:nvPr>
            <p:ph sz="quarter" idx="1"/>
          </p:nvPr>
        </p:nvSpPr>
        <p:spPr/>
        <p:txBody>
          <a:bodyPr>
            <a:normAutofit fontScale="70000" lnSpcReduction="20000"/>
          </a:bodyPr>
          <a:lstStyle/>
          <a:p>
            <a:pPr>
              <a:buNone/>
            </a:pPr>
            <a:r>
              <a:rPr lang="el-GR" dirty="0" smtClean="0"/>
              <a:t>      </a:t>
            </a:r>
            <a:r>
              <a:rPr lang="el-GR" sz="3400" dirty="0" smtClean="0"/>
              <a:t>Τα συμπτώματα μπορεί να διαφέρουν ανάλογα με το πού συμβαίνει η αιμορραγία: </a:t>
            </a:r>
          </a:p>
          <a:p>
            <a:r>
              <a:rPr lang="el-GR" sz="3400" b="1" dirty="0" smtClean="0"/>
              <a:t>Στο κεφάλι:</a:t>
            </a:r>
            <a:r>
              <a:rPr lang="el-GR" sz="3400" dirty="0" smtClean="0"/>
              <a:t> Έντονος και ξαφνικός πονοκέφαλος, προβλήματα όρασης, σύγχυση ή αδυναμία στη μία πλευρά του σώματος.</a:t>
            </a:r>
          </a:p>
          <a:p>
            <a:r>
              <a:rPr lang="el-GR" sz="3400" b="1" dirty="0" smtClean="0"/>
              <a:t>Στο στήθος:</a:t>
            </a:r>
            <a:r>
              <a:rPr lang="el-GR" sz="3400" dirty="0" smtClean="0"/>
              <a:t> Δυσκολία στην αναπνοή, πόνος στο στήθος ή βήχας με αίμα.</a:t>
            </a:r>
          </a:p>
          <a:p>
            <a:r>
              <a:rPr lang="el-GR" sz="3400" b="1" dirty="0" smtClean="0"/>
              <a:t>Στην κοιλιά:</a:t>
            </a:r>
            <a:r>
              <a:rPr lang="el-GR" sz="3400" dirty="0" smtClean="0"/>
              <a:t> Πρήξιμο ή αίσθημα πληρότητας, μελανιές στην περιοχή, καθώς και αίμα στον εμετό, στα ούρα ή στα κόπρανα.</a:t>
            </a:r>
          </a:p>
          <a:p>
            <a:r>
              <a:rPr lang="el-GR" sz="3400" b="1" dirty="0" smtClean="0"/>
              <a:t>Στα οστά ή στις αρθρώσεις:</a:t>
            </a:r>
            <a:r>
              <a:rPr lang="el-GR" sz="3400" dirty="0" smtClean="0"/>
              <a:t> Πόνος, πρήξιμο και μελανιές γύρω από την τραυματισμένη περιοχή.</a:t>
            </a:r>
          </a:p>
          <a:p>
            <a:r>
              <a:rPr lang="el-GR" sz="3400" dirty="0" smtClean="0"/>
              <a:t>Η εσωτερική αιμορραγία αποτελεί σοβαρή κατάσταση και απαιτεί άμεση ιατρική παρέμβαση. </a:t>
            </a:r>
          </a:p>
          <a:p>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Ρινορραγία – Αίτια</a:t>
            </a:r>
          </a:p>
        </p:txBody>
      </p:sp>
      <p:sp>
        <p:nvSpPr>
          <p:cNvPr id="3" name="Content Placeholder 2"/>
          <p:cNvSpPr>
            <a:spLocks noGrp="1"/>
          </p:cNvSpPr>
          <p:nvPr>
            <p:ph sz="quarter" idx="1"/>
          </p:nvPr>
        </p:nvSpPr>
        <p:spPr/>
        <p:txBody>
          <a:bodyPr/>
          <a:lstStyle/>
          <a:p>
            <a:r>
              <a:t>Προκαλείται από τραυματισμό, ξηρό αέρα, πίεση ή φάρμακα. Συνήθως είναι ήπια αλλά χρειάζεται σωστό χειρισμό.</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b="1"/>
              <a:t>Αντιμετώπιση Ρινορραγίας</a:t>
            </a:r>
          </a:p>
        </p:txBody>
      </p:sp>
      <p:sp>
        <p:nvSpPr>
          <p:cNvPr id="3" name="Content Placeholder 2"/>
          <p:cNvSpPr>
            <a:spLocks noGrp="1"/>
          </p:cNvSpPr>
          <p:nvPr>
            <p:ph sz="quarter" idx="1"/>
          </p:nvPr>
        </p:nvSpPr>
        <p:spPr/>
        <p:txBody>
          <a:bodyPr>
            <a:normAutofit fontScale="77500" lnSpcReduction="20000"/>
          </a:bodyPr>
          <a:lstStyle/>
          <a:p>
            <a:pPr>
              <a:buNone/>
            </a:pPr>
            <a:r>
              <a:rPr lang="el-GR" dirty="0" smtClean="0"/>
              <a:t>      Η ρινορραγία, ή αλλιώς επίσταξη, είναι η αιμορραγία από τη μύτη, ένα φαινόμενο που συχνά προκαλεί ανησυχία αλλά συνήθως δεν είναι σοβαρό. Η αντιμετώπισή της περιλαμβάνει απλές τεχνικές πρώτων βοηθειών. </a:t>
            </a:r>
          </a:p>
          <a:p>
            <a:pPr>
              <a:buNone/>
            </a:pPr>
            <a:r>
              <a:rPr lang="el-GR" b="1" dirty="0" smtClean="0"/>
              <a:t>Βήματα αντιμετώπισης ρινορραγίας:</a:t>
            </a:r>
            <a:endParaRPr lang="el-GR" dirty="0" smtClean="0"/>
          </a:p>
          <a:p>
            <a:r>
              <a:rPr lang="el-GR" b="1" dirty="0" smtClean="0"/>
              <a:t>Καθίστε όρθιοι και σκύψτε ελαφρώς προς τα εμπρός:</a:t>
            </a:r>
            <a:r>
              <a:rPr lang="el-GR" dirty="0" smtClean="0"/>
              <a:t> Αυτό βοηθάει ώστε το αίμα να μην κυλάει προς τον φάρυγγα, κάτι που μπορεί να προκαλέσει εμετό ή αναπνευστικά προβλήματα.</a:t>
            </a:r>
          </a:p>
          <a:p>
            <a:r>
              <a:rPr lang="el-GR" b="1" dirty="0" smtClean="0"/>
              <a:t>Πιέστε τη μύτη:</a:t>
            </a:r>
            <a:r>
              <a:rPr lang="el-GR" dirty="0" smtClean="0"/>
              <a:t> Χρησιμοποιήστε τον δείκτη και τον αντίχειρα για να πιέσετε σταθερά το μαλακό τμήμα της μύτης, ακριβώς κάτω από τα οστά, για περίπου 10-15 λεπτά.</a:t>
            </a:r>
          </a:p>
          <a:p>
            <a:r>
              <a:rPr lang="el-GR" b="1" dirty="0" smtClean="0"/>
              <a:t>Αναπνεύστε από το στόμα:</a:t>
            </a:r>
            <a:r>
              <a:rPr lang="el-GR" dirty="0" smtClean="0"/>
              <a:t> Καθ' όλη τη διάρκεια της πίεσης, είναι σημαντικό να αναπνέετε από το στόμα.</a:t>
            </a:r>
          </a:p>
          <a:p>
            <a:r>
              <a:rPr lang="el-GR" b="1" dirty="0" smtClean="0"/>
              <a:t>Τοποθετήστε πάγο:</a:t>
            </a:r>
            <a:r>
              <a:rPr lang="el-GR" dirty="0" smtClean="0"/>
              <a:t> Ένα </a:t>
            </a:r>
            <a:r>
              <a:rPr lang="el-GR" dirty="0" err="1" smtClean="0"/>
              <a:t>παγοκύστη</a:t>
            </a:r>
            <a:r>
              <a:rPr lang="el-GR" dirty="0" smtClean="0"/>
              <a:t> ή κρύα κομπρέσα στο πάνω μέρος της μύτης και στον αυχένα μπορεί να βοηθήσει στη συστολή των αγγείων και στη διακοπή της αιμορραγίας. </a:t>
            </a:r>
          </a:p>
          <a:p>
            <a:pPr>
              <a:buNone/>
            </a:pP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Αντιμετώπιση Ρινορραγίας</a:t>
            </a:r>
            <a:endParaRPr lang="el-GR" dirty="0"/>
          </a:p>
        </p:txBody>
      </p:sp>
      <p:sp>
        <p:nvSpPr>
          <p:cNvPr id="3" name="2 - Θέση περιεχομένου"/>
          <p:cNvSpPr>
            <a:spLocks noGrp="1"/>
          </p:cNvSpPr>
          <p:nvPr>
            <p:ph sz="quarter" idx="1"/>
          </p:nvPr>
        </p:nvSpPr>
        <p:spPr/>
        <p:txBody>
          <a:bodyPr>
            <a:normAutofit fontScale="92500" lnSpcReduction="10000"/>
          </a:bodyPr>
          <a:lstStyle/>
          <a:p>
            <a:pPr>
              <a:buNone/>
            </a:pPr>
            <a:r>
              <a:rPr lang="el-GR" b="1" dirty="0" smtClean="0"/>
              <a:t>Σημαντικές ενέργειες που πρέπει να αποφεύγονται:</a:t>
            </a:r>
            <a:endParaRPr lang="el-GR" dirty="0" smtClean="0"/>
          </a:p>
          <a:p>
            <a:r>
              <a:rPr lang="el-GR" b="1" dirty="0" smtClean="0"/>
              <a:t>Μην γέρνετε το κεφάλι προς τα πίσω:</a:t>
            </a:r>
            <a:r>
              <a:rPr lang="el-GR" dirty="0" smtClean="0"/>
              <a:t> Αυτό μπορεί να οδηγήσει σε κατάποση του αίματος, η οποία με τη σειρά της μπορεί να προκαλέσει ναυτία.</a:t>
            </a:r>
          </a:p>
          <a:p>
            <a:r>
              <a:rPr lang="el-GR" b="1" dirty="0" smtClean="0"/>
              <a:t>Μην φυσάτε τη μύτη σας:</a:t>
            </a:r>
            <a:r>
              <a:rPr lang="el-GR" dirty="0" smtClean="0"/>
              <a:t> Αποφύγετε να φυσήξετε τη μύτη σας για αρκετές ώρες μετά τη διακοπή της αιμορραγίας, καθώς αυτό μπορεί να την </a:t>
            </a:r>
            <a:r>
              <a:rPr lang="el-GR" dirty="0" err="1" smtClean="0"/>
              <a:t>επανεκκινήσει</a:t>
            </a:r>
            <a:r>
              <a:rPr lang="el-GR" dirty="0" smtClean="0"/>
              <a:t>.</a:t>
            </a:r>
          </a:p>
          <a:p>
            <a:r>
              <a:rPr lang="el-GR" dirty="0" smtClean="0"/>
              <a:t>Εάν η ρινορραγία είναι συχνή ή σοβαρή, είναι απαραίτητο να αναζητηθεί ιατρική βοήθεια. Ένας ωτορινολαρυγγολόγος μπορεί να εντοπίσει την αιτία και να προτείνει εξειδικευμένες θεραπείες, όπως ο καυτηριασμός.</a:t>
            </a:r>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b="1"/>
              <a:t>Οδοντική Αιμορραγία</a:t>
            </a:r>
          </a:p>
        </p:txBody>
      </p:sp>
      <p:sp>
        <p:nvSpPr>
          <p:cNvPr id="3" name="Content Placeholder 2"/>
          <p:cNvSpPr>
            <a:spLocks noGrp="1"/>
          </p:cNvSpPr>
          <p:nvPr>
            <p:ph sz="quarter" idx="1"/>
          </p:nvPr>
        </p:nvSpPr>
        <p:spPr/>
        <p:txBody>
          <a:bodyPr>
            <a:normAutofit fontScale="92500" lnSpcReduction="20000"/>
          </a:bodyPr>
          <a:lstStyle/>
          <a:p>
            <a:pPr>
              <a:buNone/>
            </a:pPr>
            <a:r>
              <a:rPr lang="el-GR" b="1" dirty="0" smtClean="0"/>
              <a:t>Βήματα αντιμετώπισης</a:t>
            </a:r>
            <a:endParaRPr lang="el-GR" dirty="0" smtClean="0"/>
          </a:p>
          <a:p>
            <a:r>
              <a:rPr lang="el-GR" b="1" dirty="0" smtClean="0"/>
              <a:t>Βρείτε το δόντι:</a:t>
            </a:r>
            <a:r>
              <a:rPr lang="el-GR" dirty="0" smtClean="0"/>
              <a:t> Εντοπίστε το δόντι και πιάστε το μόνο από τη μασητική του επιφάνεια (την κορώνα), αποφεύγοντας να αγγίξετε τη ρίζα.</a:t>
            </a:r>
          </a:p>
          <a:p>
            <a:r>
              <a:rPr lang="el-GR" b="1" dirty="0" smtClean="0"/>
              <a:t>Καθαρίστε το δόντι:</a:t>
            </a:r>
            <a:r>
              <a:rPr lang="el-GR" dirty="0" smtClean="0"/>
              <a:t> Εάν το δόντι είναι βρώμικο, ξεπλύνετέ το απαλά με κρύο νερό για 10 δευτερόλεπτα. </a:t>
            </a:r>
            <a:r>
              <a:rPr lang="el-GR" b="1" dirty="0" smtClean="0"/>
              <a:t>Μην</a:t>
            </a:r>
            <a:r>
              <a:rPr lang="el-GR" dirty="0" smtClean="0"/>
              <a:t> το τρίψετε, </a:t>
            </a:r>
            <a:r>
              <a:rPr lang="el-GR" b="1" dirty="0" smtClean="0"/>
              <a:t>μην</a:t>
            </a:r>
            <a:r>
              <a:rPr lang="el-GR" dirty="0" smtClean="0"/>
              <a:t> χρησιμοποιήσετε σαπούνι ή απολυμαντικό και </a:t>
            </a:r>
            <a:r>
              <a:rPr lang="el-GR" b="1" dirty="0" smtClean="0"/>
              <a:t>μην</a:t>
            </a:r>
            <a:r>
              <a:rPr lang="el-GR" dirty="0" smtClean="0"/>
              <a:t> το αφήσετε να στεγνώσει.</a:t>
            </a:r>
          </a:p>
          <a:p>
            <a:r>
              <a:rPr lang="el-GR" b="1" dirty="0" err="1" smtClean="0"/>
              <a:t>Επανεμφύτευση</a:t>
            </a:r>
            <a:r>
              <a:rPr lang="el-GR" b="1" dirty="0" smtClean="0"/>
              <a:t> (αν είναι δυνατόν):</a:t>
            </a:r>
            <a:r>
              <a:rPr lang="el-GR" dirty="0" smtClean="0"/>
              <a:t> Εάν ο τραυματίας είναι συνεργάσιμος και ο ίδιος μπορεί, προσπαθήστε να τοποθετήσετε το δόντι πίσω στη θέση του. Βεβαιωθείτε ότι το δόντι είναι σωστά προσανατολισμένο.</a:t>
            </a: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Οδοντική Αιμορραγία</a:t>
            </a:r>
            <a:endParaRPr lang="el-GR" dirty="0"/>
          </a:p>
        </p:txBody>
      </p:sp>
      <p:sp>
        <p:nvSpPr>
          <p:cNvPr id="3" name="2 - Θέση περιεχομένου"/>
          <p:cNvSpPr>
            <a:spLocks noGrp="1"/>
          </p:cNvSpPr>
          <p:nvPr>
            <p:ph sz="quarter" idx="1"/>
          </p:nvPr>
        </p:nvSpPr>
        <p:spPr/>
        <p:txBody>
          <a:bodyPr>
            <a:normAutofit fontScale="92500" lnSpcReduction="20000"/>
          </a:bodyPr>
          <a:lstStyle/>
          <a:p>
            <a:pPr>
              <a:buNone/>
            </a:pPr>
            <a:r>
              <a:rPr lang="el-GR" b="1" dirty="0" smtClean="0"/>
              <a:t>      Διατήρηση του δοντιού:</a:t>
            </a:r>
            <a:r>
              <a:rPr lang="el-GR" dirty="0" smtClean="0"/>
              <a:t> Εάν η </a:t>
            </a:r>
            <a:r>
              <a:rPr lang="el-GR" dirty="0" err="1" smtClean="0"/>
              <a:t>επανεμφύτευση</a:t>
            </a:r>
            <a:r>
              <a:rPr lang="el-GR" dirty="0" smtClean="0"/>
              <a:t> δεν είναι εφικτή, το δόντι πρέπει να διατηρηθεί σε κατάλληλο περιβάλλον μέχρι να φτάσετε στον οδοντίατρο. Ιδανικά, διατηρήστε το δόντι:</a:t>
            </a:r>
          </a:p>
          <a:p>
            <a:r>
              <a:rPr lang="el-GR" b="1" dirty="0" smtClean="0"/>
              <a:t>Σε φυσιολογικό ορό:</a:t>
            </a:r>
            <a:r>
              <a:rPr lang="el-GR" dirty="0" smtClean="0"/>
              <a:t> Αυτή είναι η καλύτερη επιλογή, καθώς μιμείται το περιβάλλον του στόματος.</a:t>
            </a:r>
          </a:p>
          <a:p>
            <a:r>
              <a:rPr lang="el-GR" b="1" dirty="0" smtClean="0"/>
              <a:t>Σε γάλα:</a:t>
            </a:r>
            <a:r>
              <a:rPr lang="el-GR" dirty="0" smtClean="0"/>
              <a:t> Το γάλα πλήρες σε λιπαρά είναι η επόμενη καλύτερη επιλογή.</a:t>
            </a:r>
          </a:p>
          <a:p>
            <a:r>
              <a:rPr lang="el-GR" b="1" dirty="0" smtClean="0"/>
              <a:t>Στο στόμα του τραυματία:</a:t>
            </a:r>
            <a:r>
              <a:rPr lang="el-GR" dirty="0" smtClean="0"/>
              <a:t> Εάν δεν υπάρχει διαθέσιμο γάλα ή φυσιολογικός ορός, τοποθετήστε το δόντι κάτω από τη γλώσσα ή ανάμεσα στα μάγουλα του τραυματία.</a:t>
            </a:r>
          </a:p>
          <a:p>
            <a:r>
              <a:rPr lang="el-GR" b="1" dirty="0" smtClean="0"/>
              <a:t>Στο νερό:</a:t>
            </a:r>
            <a:r>
              <a:rPr lang="el-GR" dirty="0" smtClean="0"/>
              <a:t> Το νερό πρέπει να χρησιμοποιείται μόνο ως έσχατη λύση.</a:t>
            </a:r>
          </a:p>
          <a:p>
            <a:pPr>
              <a:buNone/>
            </a:pPr>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b="1"/>
              <a:t>Κατάγματα – Ορισμός</a:t>
            </a:r>
          </a:p>
        </p:txBody>
      </p:sp>
      <p:sp>
        <p:nvSpPr>
          <p:cNvPr id="3" name="Content Placeholder 2"/>
          <p:cNvSpPr>
            <a:spLocks noGrp="1"/>
          </p:cNvSpPr>
          <p:nvPr>
            <p:ph sz="quarter" idx="1"/>
          </p:nvPr>
        </p:nvSpPr>
        <p:spPr/>
        <p:txBody>
          <a:bodyPr/>
          <a:lstStyle/>
          <a:p>
            <a:r>
              <a:t>Κάταγμα είναι η θραύση οστού, είτε με πληγή (ανοικτό) είτε χωρίς (κλειστό). Συμπτώματα: πόνος, παραμόρφωση, πρήξιμο, αδυναμία κίνησης.</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3"/>
          <p:cNvPicPr>
            <a:picLocks noChangeAspect="1"/>
          </p:cNvPicPr>
          <p:nvPr/>
        </p:nvPicPr>
        <p:blipFill>
          <a:blip r:embed="rId2"/>
          <a:stretch>
            <a:fillRect/>
          </a:stretch>
        </p:blipFill>
        <p:spPr>
          <a:xfrm>
            <a:off x="1209822" y="1083212"/>
            <a:ext cx="6724356" cy="4628271"/>
          </a:xfrm>
          <a:prstGeom prst="rect">
            <a:avLst/>
          </a:prstGeom>
        </p:spPr>
      </p:pic>
    </p:spTree>
    <p:extLst>
      <p:ext uri="{BB962C8B-B14F-4D97-AF65-F5344CB8AC3E}">
        <p14:creationId xmlns:p14="http://schemas.microsoft.com/office/powerpoint/2010/main" val="9064235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b="1"/>
              <a:t>Αντιμετώπιση Κατάγματος</a:t>
            </a:r>
          </a:p>
        </p:txBody>
      </p:sp>
      <p:sp>
        <p:nvSpPr>
          <p:cNvPr id="3" name="Content Placeholder 2"/>
          <p:cNvSpPr>
            <a:spLocks noGrp="1"/>
          </p:cNvSpPr>
          <p:nvPr>
            <p:ph sz="quarter" idx="1"/>
          </p:nvPr>
        </p:nvSpPr>
        <p:spPr/>
        <p:txBody>
          <a:bodyPr>
            <a:normAutofit lnSpcReduction="10000"/>
          </a:bodyPr>
          <a:lstStyle/>
          <a:p>
            <a:pPr>
              <a:buNone/>
            </a:pPr>
            <a:r>
              <a:rPr lang="el-GR" b="1" dirty="0" smtClean="0"/>
              <a:t>Γενικές Αρχές Αντιμετώπισης</a:t>
            </a:r>
            <a:endParaRPr lang="el-GR" dirty="0" smtClean="0"/>
          </a:p>
          <a:p>
            <a:r>
              <a:rPr lang="el-GR" b="1" dirty="0" smtClean="0"/>
              <a:t>Προστασία:</a:t>
            </a:r>
            <a:r>
              <a:rPr lang="el-GR" dirty="0" smtClean="0"/>
              <a:t> Απομακρύνετε τον τραυματία από την πηγή του κινδύνου και αποφύγετε οποιαδήποτε κίνηση που μπορεί να επιδεινώσει την κατάσταση.</a:t>
            </a:r>
          </a:p>
          <a:p>
            <a:r>
              <a:rPr lang="el-GR" b="1" dirty="0" smtClean="0"/>
              <a:t>Ακινητοποίηση:</a:t>
            </a:r>
            <a:r>
              <a:rPr lang="el-GR" dirty="0" smtClean="0"/>
              <a:t> Προσπαθήστε να ακινητοποιήσετε το τραυματισμένο μέλος. Μην επιχειρήσετε να </a:t>
            </a:r>
            <a:r>
              <a:rPr lang="el-GR" dirty="0" err="1" smtClean="0"/>
              <a:t>ευθειάσετε</a:t>
            </a:r>
            <a:r>
              <a:rPr lang="el-GR" dirty="0" smtClean="0"/>
              <a:t> το οστό.</a:t>
            </a:r>
          </a:p>
          <a:p>
            <a:r>
              <a:rPr lang="el-GR" b="1" dirty="0" smtClean="0"/>
              <a:t>Πάγος:</a:t>
            </a:r>
            <a:r>
              <a:rPr lang="el-GR" dirty="0" smtClean="0"/>
              <a:t> Εφαρμόστε </a:t>
            </a:r>
            <a:r>
              <a:rPr lang="el-GR" dirty="0" err="1" smtClean="0"/>
              <a:t>παγοκύστη</a:t>
            </a:r>
            <a:r>
              <a:rPr lang="el-GR" dirty="0" smtClean="0"/>
              <a:t> στην περιοχή του κατάγματος για να μειώσετε το οίδημα και τον πόνο. Τυλίξτε τον πάγο σε μια πετσέτα για να αποφύγετε εγκαύματα.</a:t>
            </a: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Αντιμετώπιση Κατάγματος</a:t>
            </a:r>
            <a:endParaRPr lang="el-GR" dirty="0"/>
          </a:p>
        </p:txBody>
      </p:sp>
      <p:sp>
        <p:nvSpPr>
          <p:cNvPr id="3" name="2 - Θέση περιεχομένου"/>
          <p:cNvSpPr>
            <a:spLocks noGrp="1"/>
          </p:cNvSpPr>
          <p:nvPr>
            <p:ph sz="quarter" idx="1"/>
          </p:nvPr>
        </p:nvSpPr>
        <p:spPr/>
        <p:txBody>
          <a:bodyPr>
            <a:normAutofit fontScale="92500"/>
          </a:bodyPr>
          <a:lstStyle/>
          <a:p>
            <a:pPr>
              <a:buNone/>
            </a:pPr>
            <a:r>
              <a:rPr lang="el-GR" b="1" dirty="0" smtClean="0"/>
              <a:t>Τι πρέπει να αποφύγετε</a:t>
            </a:r>
            <a:endParaRPr lang="el-GR" dirty="0" smtClean="0"/>
          </a:p>
          <a:p>
            <a:r>
              <a:rPr lang="el-GR" b="1" dirty="0" smtClean="0"/>
              <a:t>Μην μετακινείτε τον τραυματία</a:t>
            </a:r>
            <a:r>
              <a:rPr lang="el-GR" dirty="0" smtClean="0"/>
              <a:t> εκτός αν είναι απολύτως απαραίτητο, καθώς υπάρχει κίνδυνος περαιτέρω τραυματισμού.</a:t>
            </a:r>
          </a:p>
          <a:p>
            <a:r>
              <a:rPr lang="el-GR" b="1" dirty="0" smtClean="0"/>
              <a:t>Μην επιχειρήσετε να επανατοποθετήσετε</a:t>
            </a:r>
            <a:r>
              <a:rPr lang="el-GR" dirty="0" smtClean="0"/>
              <a:t> το οστό στη θέση του.</a:t>
            </a:r>
          </a:p>
          <a:p>
            <a:r>
              <a:rPr lang="el-GR" b="1" dirty="0" smtClean="0"/>
              <a:t>Μην δίνετε τροφή ή υγρά</a:t>
            </a:r>
            <a:r>
              <a:rPr lang="el-GR" dirty="0" smtClean="0"/>
              <a:t> στον τραυματία, ειδικά αν υπάρχει περίπτωση να χρειαστεί χειρουργική επέμβαση.</a:t>
            </a:r>
          </a:p>
          <a:p>
            <a:r>
              <a:rPr lang="el-GR" dirty="0" smtClean="0"/>
              <a:t>Σε περίπτωση υποψίας κατάγματος, είναι απαραίτητο να αναζητήσετε άμεσα ιατρική βοήθεια.</a:t>
            </a:r>
          </a:p>
          <a:p>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b="1"/>
              <a:t>Ανοικτά Κατάγματα</a:t>
            </a:r>
          </a:p>
        </p:txBody>
      </p:sp>
      <p:sp>
        <p:nvSpPr>
          <p:cNvPr id="3" name="Content Placeholder 2"/>
          <p:cNvSpPr>
            <a:spLocks noGrp="1"/>
          </p:cNvSpPr>
          <p:nvPr>
            <p:ph sz="quarter" idx="1"/>
          </p:nvPr>
        </p:nvSpPr>
        <p:spPr/>
        <p:txBody>
          <a:bodyPr/>
          <a:lstStyle/>
          <a:p>
            <a:pPr>
              <a:buNone/>
            </a:pPr>
            <a:r>
              <a:t>• Καλύπτουμε την πληγή με αποστειρωμένη γάζα χωρίς πίεση.</a:t>
            </a:r>
          </a:p>
          <a:p>
            <a:pPr>
              <a:buNone/>
            </a:pPr>
            <a:r>
              <a:t>• Δεν επαναφέρουμε το οστό.</a:t>
            </a:r>
          </a:p>
          <a:p>
            <a:pPr>
              <a:buNone/>
            </a:pPr>
            <a:r>
              <a:t>• Ζητούμε άμεσα ιατρική βοήθεια.</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b="1"/>
              <a:t>Εξάρθρωση – Ορισμός</a:t>
            </a:r>
          </a:p>
        </p:txBody>
      </p:sp>
      <p:sp>
        <p:nvSpPr>
          <p:cNvPr id="3" name="Content Placeholder 2"/>
          <p:cNvSpPr>
            <a:spLocks noGrp="1"/>
          </p:cNvSpPr>
          <p:nvPr>
            <p:ph sz="quarter" idx="1"/>
          </p:nvPr>
        </p:nvSpPr>
        <p:spPr/>
        <p:txBody>
          <a:bodyPr/>
          <a:lstStyle/>
          <a:p>
            <a:pPr>
              <a:buNone/>
            </a:pPr>
            <a:r>
              <a:rPr lang="el-GR" b="1" dirty="0" smtClean="0"/>
              <a:t>Τι είναι η εξάρθρωση;</a:t>
            </a:r>
            <a:endParaRPr lang="el-GR" dirty="0" smtClean="0"/>
          </a:p>
          <a:p>
            <a:r>
              <a:rPr lang="el-GR" dirty="0" smtClean="0"/>
              <a:t>Εξάρθρωση είναι η πλήρης απώλεια επαφής των αρθρικών επιφανειών των οστών. Συνήθως προκαλείται από ένα ισχυρό χτύπημα ή πτώση, και μπορεί να συνοδεύεται από τραυματισμό των συνδέσμων και άλλων ιστών.</a:t>
            </a:r>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b="1"/>
              <a:t>Αντιμετώπιση Εξάρθρωσης</a:t>
            </a:r>
          </a:p>
        </p:txBody>
      </p:sp>
      <p:sp>
        <p:nvSpPr>
          <p:cNvPr id="3" name="Content Placeholder 2"/>
          <p:cNvSpPr>
            <a:spLocks noGrp="1"/>
          </p:cNvSpPr>
          <p:nvPr>
            <p:ph sz="quarter" idx="1"/>
          </p:nvPr>
        </p:nvSpPr>
        <p:spPr/>
        <p:txBody>
          <a:bodyPr>
            <a:normAutofit fontScale="92500" lnSpcReduction="10000"/>
          </a:bodyPr>
          <a:lstStyle/>
          <a:p>
            <a:pPr>
              <a:buNone/>
            </a:pPr>
            <a:r>
              <a:rPr lang="el-GR" b="1" dirty="0" smtClean="0"/>
              <a:t>Βήματα Αντιμετώπισης</a:t>
            </a:r>
            <a:endParaRPr lang="el-GR" dirty="0" smtClean="0"/>
          </a:p>
          <a:p>
            <a:r>
              <a:rPr lang="el-GR" b="1" dirty="0" smtClean="0"/>
              <a:t>Ακινητοποίηση:</a:t>
            </a:r>
            <a:r>
              <a:rPr lang="el-GR" dirty="0" smtClean="0"/>
              <a:t> Ακινητοποιήστε την άρθρωση στην τρέχουσα θέση της χρησιμοποιώντας έναν νάρθηκα ή έναν επίδεσμο, εφόσον είναι δυνατόν.</a:t>
            </a:r>
          </a:p>
          <a:p>
            <a:r>
              <a:rPr lang="el-GR" b="1" dirty="0" smtClean="0"/>
              <a:t>Πάγος:</a:t>
            </a:r>
            <a:r>
              <a:rPr lang="el-GR" dirty="0" smtClean="0"/>
              <a:t> Εφαρμόστε πάγο στην περιοχή για να μειώσετε το οίδημα και τον πόνο.</a:t>
            </a:r>
          </a:p>
          <a:p>
            <a:r>
              <a:rPr lang="el-GR" b="1" dirty="0" smtClean="0"/>
              <a:t>Μην επιχειρήσετε να την επαναφέρετε:</a:t>
            </a:r>
            <a:r>
              <a:rPr lang="el-GR" dirty="0" smtClean="0"/>
              <a:t> </a:t>
            </a:r>
            <a:r>
              <a:rPr lang="el-GR" b="1" dirty="0" smtClean="0"/>
              <a:t>Σε καμία περίπτωση</a:t>
            </a:r>
            <a:r>
              <a:rPr lang="el-GR" dirty="0" smtClean="0"/>
              <a:t> δεν πρέπει να επιχειρήσετε να επαναφέρετε την άρθρωση στη θέση της, καθώς αυτό μπορεί να προκαλέσει περαιτέρω βλάβη στα νεύρα, στα αγγεία ή στους συνδέσμους.</a:t>
            </a:r>
          </a:p>
          <a:p>
            <a:pPr>
              <a:buNone/>
            </a:pPr>
            <a:r>
              <a:rPr smtClean="0"/>
              <a:t>.</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Αντιμετώπιση Εξάρθρωσης</a:t>
            </a:r>
            <a:endParaRPr lang="el-GR" dirty="0"/>
          </a:p>
        </p:txBody>
      </p:sp>
      <p:sp>
        <p:nvSpPr>
          <p:cNvPr id="3" name="2 - Θέση περιεχομένου"/>
          <p:cNvSpPr>
            <a:spLocks noGrp="1"/>
          </p:cNvSpPr>
          <p:nvPr>
            <p:ph sz="quarter" idx="1"/>
          </p:nvPr>
        </p:nvSpPr>
        <p:spPr/>
        <p:txBody>
          <a:bodyPr>
            <a:normAutofit/>
          </a:bodyPr>
          <a:lstStyle/>
          <a:p>
            <a:pPr>
              <a:buNone/>
            </a:pPr>
            <a:r>
              <a:rPr lang="el-GR" b="1" dirty="0" smtClean="0"/>
              <a:t>Σημαντικές ενέργειες</a:t>
            </a:r>
            <a:endParaRPr lang="el-GR" dirty="0" smtClean="0"/>
          </a:p>
          <a:p>
            <a:r>
              <a:rPr lang="el-GR" b="1" dirty="0" smtClean="0"/>
              <a:t>Αναζήτηση ιατρικής βοήθειας:</a:t>
            </a:r>
            <a:r>
              <a:rPr lang="el-GR" dirty="0" smtClean="0"/>
              <a:t> Η εξάρθρωση είναι σοβαρός τραυματισμός και απαιτεί άμεση ιατρική παρέμβαση.</a:t>
            </a:r>
          </a:p>
          <a:p>
            <a:r>
              <a:rPr lang="el-GR" b="1" dirty="0" smtClean="0"/>
              <a:t>Πρόληψη σοκ:</a:t>
            </a:r>
            <a:r>
              <a:rPr lang="el-GR" dirty="0" smtClean="0"/>
              <a:t> Εάν ο τραυματίας δείχνει σημάδια σοκ (χλωμό δέρμα, ταχυκαρδία, ψυχρός ιδρώτας), ξαπλώστε τον και σηκώστε τα πόδια του ψηλά, καλύπτοντάς τον για να τον κρατήσετε ζεστό.</a:t>
            </a:r>
          </a:p>
          <a:p>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b="1"/>
              <a:t>Διάστρεμμα – Ορισμός</a:t>
            </a:r>
          </a:p>
        </p:txBody>
      </p:sp>
      <p:sp>
        <p:nvSpPr>
          <p:cNvPr id="3" name="Content Placeholder 2"/>
          <p:cNvSpPr>
            <a:spLocks noGrp="1"/>
          </p:cNvSpPr>
          <p:nvPr>
            <p:ph sz="quarter" idx="1"/>
          </p:nvPr>
        </p:nvSpPr>
        <p:spPr/>
        <p:txBody>
          <a:bodyPr/>
          <a:lstStyle/>
          <a:p>
            <a:pPr>
              <a:buNone/>
            </a:pPr>
            <a:r>
              <a:rPr lang="el-GR" b="1" dirty="0" smtClean="0"/>
              <a:t>Τι είναι το διάστρεμμα;</a:t>
            </a:r>
            <a:endParaRPr lang="el-GR" dirty="0" smtClean="0"/>
          </a:p>
          <a:p>
            <a:r>
              <a:rPr lang="el-GR" dirty="0" smtClean="0"/>
              <a:t>Το διάστρεμμα είναι ένας τραυματισμός των συνδέσμων που συνδέουν τα οστά μεταξύ τους σε μια άρθρωση. Προκαλείται συνήθως από μια απότομη και βίαιη κίνηση της άρθρωσης, η οποία υπερβαίνει τα φυσιολογικά της όρια.</a:t>
            </a:r>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Διάστρεμμα – Ορισμός</a:t>
            </a:r>
            <a:endParaRPr lang="el-GR" dirty="0"/>
          </a:p>
        </p:txBody>
      </p:sp>
      <p:sp>
        <p:nvSpPr>
          <p:cNvPr id="3" name="2 - Θέση περιεχομένου"/>
          <p:cNvSpPr>
            <a:spLocks noGrp="1"/>
          </p:cNvSpPr>
          <p:nvPr>
            <p:ph sz="quarter" idx="1"/>
          </p:nvPr>
        </p:nvSpPr>
        <p:spPr/>
        <p:txBody>
          <a:bodyPr>
            <a:normAutofit fontScale="85000" lnSpcReduction="20000"/>
          </a:bodyPr>
          <a:lstStyle/>
          <a:p>
            <a:pPr>
              <a:buNone/>
            </a:pPr>
            <a:r>
              <a:rPr lang="el-GR" dirty="0" smtClean="0"/>
              <a:t>Ανάλογα με τη σοβαρότητα του τραυματισμού, τα διαστρέμματα ταξινομούνται σε τρεις βαθμούς:</a:t>
            </a:r>
          </a:p>
          <a:p>
            <a:r>
              <a:rPr lang="el-GR" b="1" dirty="0" smtClean="0"/>
              <a:t>Πρώτου βαθμού:</a:t>
            </a:r>
            <a:r>
              <a:rPr lang="el-GR" dirty="0" smtClean="0"/>
              <a:t> Οι σύνδεσμοι έχουν τεντωθεί, αλλά δεν έχουν υποστεί ρήξη. Συνήθως υπάρχει ήπιος πόνος και πρήξιμο.</a:t>
            </a:r>
          </a:p>
          <a:p>
            <a:r>
              <a:rPr lang="el-GR" b="1" dirty="0" smtClean="0"/>
              <a:t>Δευτέρου βαθμού:</a:t>
            </a:r>
            <a:r>
              <a:rPr lang="el-GR" dirty="0" smtClean="0"/>
              <a:t> Μερική ρήξη των συνδέσμων. Ο πόνος, το πρήξιμο και οι μελανιές είναι πιο έντονα, ενώ η άρθρωση είναι ασταθής.</a:t>
            </a:r>
          </a:p>
          <a:p>
            <a:r>
              <a:rPr lang="el-GR" b="1" dirty="0" smtClean="0"/>
              <a:t>Τρίτου βαθμού:</a:t>
            </a:r>
            <a:r>
              <a:rPr lang="el-GR" dirty="0" smtClean="0"/>
              <a:t> Πλήρης ρήξη των συνδέσμων. Ο πόνος είναι έντονος, η άρθρωση είναι εντελώς ασταθής και η κίνηση είναι πολύ δύσκολη ή αδύνατη.</a:t>
            </a:r>
          </a:p>
          <a:p>
            <a:r>
              <a:rPr lang="el-GR" dirty="0" smtClean="0"/>
              <a:t>Το πιο συνηθισμένο διάστρεμμα είναι αυτό του αστραγάλου, αλλά μπορεί να συμβεί και σε άλλες αρθρώσεις, όπως το γόνατο ή ο καρπός.</a:t>
            </a:r>
          </a:p>
          <a:p>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b="1"/>
              <a:t>Αντιμετώπιση Διαστρέμματος (R.I.C.E.)</a:t>
            </a:r>
          </a:p>
        </p:txBody>
      </p:sp>
      <p:sp>
        <p:nvSpPr>
          <p:cNvPr id="3" name="Content Placeholder 2"/>
          <p:cNvSpPr>
            <a:spLocks noGrp="1"/>
          </p:cNvSpPr>
          <p:nvPr>
            <p:ph sz="quarter" idx="1"/>
          </p:nvPr>
        </p:nvSpPr>
        <p:spPr/>
        <p:txBody>
          <a:bodyPr>
            <a:normAutofit fontScale="77500" lnSpcReduction="20000"/>
          </a:bodyPr>
          <a:lstStyle/>
          <a:p>
            <a:pPr>
              <a:buNone/>
            </a:pPr>
            <a:r>
              <a:rPr lang="el-GR" b="1" dirty="0" smtClean="0"/>
              <a:t>Μέθοδος RICE:</a:t>
            </a:r>
            <a:endParaRPr lang="el-GR" dirty="0" smtClean="0"/>
          </a:p>
          <a:p>
            <a:r>
              <a:rPr lang="el-GR" b="1" dirty="0" smtClean="0"/>
              <a:t>R (</a:t>
            </a:r>
            <a:r>
              <a:rPr lang="el-GR" b="1" dirty="0" err="1" smtClean="0"/>
              <a:t>Rest</a:t>
            </a:r>
            <a:r>
              <a:rPr lang="el-GR" b="1" dirty="0" smtClean="0"/>
              <a:t> - Ανάπαυση):</a:t>
            </a:r>
            <a:r>
              <a:rPr lang="el-GR" dirty="0" smtClean="0"/>
              <a:t> Ακινητοποιήστε την τραυματισμένη άρθρωση και σταματήστε οποιαδήποτε δραστηριότητα. Η ανάπαυση είναι απαραίτητη για να προστατευτούν οι σύνδεσμοι από περαιτέρω τραυματισμό.</a:t>
            </a:r>
          </a:p>
          <a:p>
            <a:r>
              <a:rPr lang="el-GR" b="1" dirty="0" smtClean="0"/>
              <a:t>I (</a:t>
            </a:r>
            <a:r>
              <a:rPr lang="el-GR" b="1" dirty="0" err="1" smtClean="0"/>
              <a:t>Ice</a:t>
            </a:r>
            <a:r>
              <a:rPr lang="el-GR" b="1" dirty="0" smtClean="0"/>
              <a:t> - Πάγος):</a:t>
            </a:r>
            <a:r>
              <a:rPr lang="el-GR" dirty="0" smtClean="0"/>
              <a:t> Εφαρμόστε </a:t>
            </a:r>
            <a:r>
              <a:rPr lang="el-GR" dirty="0" err="1" smtClean="0"/>
              <a:t>παγοκύστη</a:t>
            </a:r>
            <a:r>
              <a:rPr lang="el-GR" dirty="0" smtClean="0"/>
              <a:t> στην περιοχή του τραυματισμού για περίπου 20 λεπτά, αρκετές φορές την ημέρα, ειδικά τις πρώτες 48 ώρες. Ο πάγος βοηθάει στη μείωση του οιδήματος, του πόνου και της φλεγμονής.</a:t>
            </a:r>
          </a:p>
          <a:p>
            <a:r>
              <a:rPr lang="el-GR" b="1" dirty="0" smtClean="0"/>
              <a:t>C (</a:t>
            </a:r>
            <a:r>
              <a:rPr lang="el-GR" b="1" dirty="0" err="1" smtClean="0"/>
              <a:t>Compression</a:t>
            </a:r>
            <a:r>
              <a:rPr lang="el-GR" b="1" dirty="0" smtClean="0"/>
              <a:t> - Συμπίεση):</a:t>
            </a:r>
            <a:r>
              <a:rPr lang="el-GR" dirty="0" smtClean="0"/>
              <a:t> Χρησιμοποιήστε έναν ελαστικό επίδεσμο για να τυλίξετε την τραυματισμένη περιοχή. Η συμπίεση μειώνει το οίδημα. Ο επίδεσμος δεν πρέπει να είναι πολύ σφιχτός, ώστε να μην διακόπτει την κυκλοφορία του αίματος.</a:t>
            </a:r>
          </a:p>
          <a:p>
            <a:r>
              <a:rPr lang="el-GR" b="1" dirty="0" smtClean="0"/>
              <a:t>E (</a:t>
            </a:r>
            <a:r>
              <a:rPr lang="el-GR" b="1" dirty="0" err="1" smtClean="0"/>
              <a:t>Elevation</a:t>
            </a:r>
            <a:r>
              <a:rPr lang="el-GR" b="1" dirty="0" smtClean="0"/>
              <a:t> - Ανύψωση):</a:t>
            </a:r>
            <a:r>
              <a:rPr lang="el-GR" dirty="0" smtClean="0"/>
              <a:t> Κρατήστε το τραυματισμένο μέλος ανυψωμένο, πάνω από το επίπεδο της καρδιάς, για να βοηθήσετε στην αποσυμφόρηση και να μειωθεί το οίδημα.</a:t>
            </a:r>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Αντιμετώπιση Διαστρέμματος</a:t>
            </a:r>
            <a:endParaRPr lang="el-GR" dirty="0"/>
          </a:p>
        </p:txBody>
      </p:sp>
      <p:sp>
        <p:nvSpPr>
          <p:cNvPr id="3" name="2 - Θέση περιεχομένου"/>
          <p:cNvSpPr>
            <a:spLocks noGrp="1"/>
          </p:cNvSpPr>
          <p:nvPr>
            <p:ph sz="quarter" idx="1"/>
          </p:nvPr>
        </p:nvSpPr>
        <p:spPr/>
        <p:txBody>
          <a:bodyPr>
            <a:normAutofit fontScale="92500"/>
          </a:bodyPr>
          <a:lstStyle/>
          <a:p>
            <a:r>
              <a:rPr lang="el-GR" dirty="0" smtClean="0"/>
              <a:t>Σε πιο σοβαρές περιπτώσεις, η μέθοδος </a:t>
            </a:r>
            <a:r>
              <a:rPr lang="el-GR" b="1" dirty="0" smtClean="0"/>
              <a:t>POLICE</a:t>
            </a:r>
            <a:r>
              <a:rPr lang="el-GR" dirty="0" smtClean="0"/>
              <a:t> (Protection, </a:t>
            </a:r>
            <a:r>
              <a:rPr lang="el-GR" dirty="0" err="1" smtClean="0"/>
              <a:t>Optimal</a:t>
            </a:r>
            <a:r>
              <a:rPr lang="el-GR" dirty="0" smtClean="0"/>
              <a:t> </a:t>
            </a:r>
            <a:r>
              <a:rPr lang="el-GR" dirty="0" err="1" smtClean="0"/>
              <a:t>Loading</a:t>
            </a:r>
            <a:r>
              <a:rPr lang="el-GR" dirty="0" smtClean="0"/>
              <a:t>, </a:t>
            </a:r>
            <a:r>
              <a:rPr lang="el-GR" dirty="0" err="1" smtClean="0"/>
              <a:t>Ice</a:t>
            </a:r>
            <a:r>
              <a:rPr lang="el-GR" dirty="0" smtClean="0"/>
              <a:t>, </a:t>
            </a:r>
            <a:r>
              <a:rPr lang="el-GR" dirty="0" err="1" smtClean="0"/>
              <a:t>Compression</a:t>
            </a:r>
            <a:r>
              <a:rPr lang="el-GR" dirty="0" smtClean="0"/>
              <a:t>, </a:t>
            </a:r>
            <a:r>
              <a:rPr lang="el-GR" dirty="0" err="1" smtClean="0"/>
              <a:t>Elevation</a:t>
            </a:r>
            <a:r>
              <a:rPr lang="el-GR" dirty="0" smtClean="0"/>
              <a:t>) αντικαθιστά την ανάπαυση με προστασία και βέλτιστη φόρτιση, δηλαδή σταδιακή και ελεγχόμενη κίνηση μόλις επιτρέψουν τα συμπτώματα, κάτι που συμβάλλει στην ταχύτερη ανάρρωση.</a:t>
            </a:r>
          </a:p>
          <a:p>
            <a:r>
              <a:rPr lang="el-GR" dirty="0" smtClean="0"/>
              <a:t>Εφόσον υποπτεύεστε ότι πρόκειται για διάστρεμμα, ιδιαίτερα αν ο πόνος είναι έντονος, το οίδημα μεγάλο ή η άρθρωση φαίνεται ασταθής, είναι απαραίτητο να αναζητήσετε ιατρική βοήθεια. Ένας επαγγελματίας υγείας μπορεί να κάνει τη σωστή διάγνωση και να συστήσει την κατάλληλη θεραπεία.</a:t>
            </a:r>
          </a:p>
          <a:p>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Εικόνα 2"/>
          <p:cNvPicPr>
            <a:picLocks noChangeAspect="1"/>
          </p:cNvPicPr>
          <p:nvPr/>
        </p:nvPicPr>
        <p:blipFill>
          <a:blip r:embed="rId2"/>
          <a:stretch>
            <a:fillRect/>
          </a:stretch>
        </p:blipFill>
        <p:spPr>
          <a:xfrm>
            <a:off x="815926" y="815926"/>
            <a:ext cx="7582486" cy="5359791"/>
          </a:xfrm>
          <a:prstGeom prst="rect">
            <a:avLst/>
          </a:prstGeom>
        </p:spPr>
      </p:pic>
    </p:spTree>
    <p:extLst>
      <p:ext uri="{BB962C8B-B14F-4D97-AF65-F5344CB8AC3E}">
        <p14:creationId xmlns:p14="http://schemas.microsoft.com/office/powerpoint/2010/main" val="155676328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b="1"/>
              <a:t>Επαναληπτικά Σημεία</a:t>
            </a:r>
          </a:p>
        </p:txBody>
      </p:sp>
      <p:sp>
        <p:nvSpPr>
          <p:cNvPr id="3" name="Content Placeholder 2"/>
          <p:cNvSpPr>
            <a:spLocks noGrp="1"/>
          </p:cNvSpPr>
          <p:nvPr>
            <p:ph sz="quarter" idx="1"/>
          </p:nvPr>
        </p:nvSpPr>
        <p:spPr/>
        <p:txBody>
          <a:bodyPr/>
          <a:lstStyle/>
          <a:p>
            <a:pPr>
              <a:buNone/>
            </a:pPr>
            <a:r>
              <a:t>• Πίεση σε αιμορραγία</a:t>
            </a:r>
          </a:p>
          <a:p>
            <a:pPr>
              <a:buNone/>
            </a:pPr>
            <a:r>
              <a:t>• Ακινητοποίηση σε κάταγμα</a:t>
            </a:r>
          </a:p>
          <a:p>
            <a:pPr>
              <a:buNone/>
            </a:pPr>
            <a:r>
              <a:t>• Ψύξη σε διάστρεμμα</a:t>
            </a:r>
          </a:p>
          <a:p>
            <a:pPr>
              <a:buNone/>
            </a:pPr>
            <a:r>
              <a:t>• Ήρεμη στάση σε όλα τα περιστατικά.</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b="1" dirty="0" smtClean="0"/>
              <a:t>Π</a:t>
            </a:r>
            <a:r>
              <a:rPr lang="el-GR" b="1" dirty="0" err="1" smtClean="0"/>
              <a:t>αραδείγματα</a:t>
            </a:r>
            <a:r>
              <a:rPr b="1" dirty="0" smtClean="0"/>
              <a:t> </a:t>
            </a:r>
            <a:r>
              <a:rPr lang="el-GR" b="1" dirty="0" smtClean="0"/>
              <a:t>τραυματισμού</a:t>
            </a:r>
            <a:endParaRPr b="1" dirty="0"/>
          </a:p>
        </p:txBody>
      </p:sp>
      <p:sp>
        <p:nvSpPr>
          <p:cNvPr id="3" name="Content Placeholder 2"/>
          <p:cNvSpPr>
            <a:spLocks noGrp="1"/>
          </p:cNvSpPr>
          <p:nvPr>
            <p:ph sz="quarter" idx="1"/>
          </p:nvPr>
        </p:nvSpPr>
        <p:spPr/>
        <p:txBody>
          <a:bodyPr/>
          <a:lstStyle/>
          <a:p>
            <a:r>
              <a:rPr dirty="0" err="1"/>
              <a:t>Συχνά</a:t>
            </a:r>
            <a:r>
              <a:rPr dirty="0"/>
              <a:t> π</a:t>
            </a:r>
            <a:r>
              <a:rPr dirty="0" err="1"/>
              <a:t>εριστ</a:t>
            </a:r>
            <a:r>
              <a:rPr dirty="0"/>
              <a:t>ατικά: γλίστρημα </a:t>
            </a:r>
            <a:r>
              <a:rPr lang="el-GR" dirty="0" smtClean="0"/>
              <a:t>στη </a:t>
            </a:r>
            <a:r>
              <a:rPr lang="el-GR" dirty="0" err="1" smtClean="0"/>
              <a:t>πεζοπορεία</a:t>
            </a:r>
            <a:r>
              <a:rPr lang="el-GR" dirty="0" smtClean="0"/>
              <a:t> στο δάσος</a:t>
            </a:r>
            <a:r>
              <a:rPr dirty="0" smtClean="0"/>
              <a:t>, </a:t>
            </a:r>
            <a:r>
              <a:rPr dirty="0"/>
              <a:t>π</a:t>
            </a:r>
            <a:r>
              <a:rPr dirty="0" err="1"/>
              <a:t>τώση</a:t>
            </a:r>
            <a:r>
              <a:rPr dirty="0"/>
              <a:t> από </a:t>
            </a:r>
            <a:r>
              <a:rPr lang="el-GR" dirty="0" smtClean="0"/>
              <a:t>βράχους ή πλαγιά</a:t>
            </a:r>
            <a:r>
              <a:rPr dirty="0" smtClean="0"/>
              <a:t>, </a:t>
            </a:r>
            <a:r>
              <a:rPr dirty="0"/>
              <a:t>τραυματισμός με </a:t>
            </a:r>
            <a:r>
              <a:rPr lang="el-GR" dirty="0" smtClean="0"/>
              <a:t>αιχμηρό </a:t>
            </a:r>
            <a:r>
              <a:rPr dirty="0" smtClean="0"/>
              <a:t>α</a:t>
            </a:r>
            <a:r>
              <a:rPr dirty="0" err="1" smtClean="0"/>
              <a:t>ντικείμενο</a:t>
            </a:r>
            <a:r>
              <a:rPr dirty="0"/>
              <a:t>. Ο </a:t>
            </a:r>
            <a:r>
              <a:rPr lang="el-GR" dirty="0" smtClean="0"/>
              <a:t>παρέχων ΠΒ </a:t>
            </a:r>
            <a:r>
              <a:rPr dirty="0" smtClean="0"/>
              <a:t>π</a:t>
            </a:r>
            <a:r>
              <a:rPr dirty="0" err="1" smtClean="0"/>
              <a:t>ρέ</a:t>
            </a:r>
            <a:r>
              <a:rPr dirty="0" smtClean="0"/>
              <a:t>πει </a:t>
            </a:r>
            <a:r>
              <a:rPr dirty="0"/>
              <a:t>να δράσει άμεσα, με ψυχραιμία και ασφάλεια.</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b="1"/>
              <a:t>Ανακεφαλαίωση &amp; Συζήτηση</a:t>
            </a:r>
          </a:p>
        </p:txBody>
      </p:sp>
      <p:sp>
        <p:nvSpPr>
          <p:cNvPr id="3" name="Content Placeholder 2"/>
          <p:cNvSpPr>
            <a:spLocks noGrp="1"/>
          </p:cNvSpPr>
          <p:nvPr>
            <p:ph sz="quarter" idx="1"/>
          </p:nvPr>
        </p:nvSpPr>
        <p:spPr/>
        <p:txBody>
          <a:bodyPr/>
          <a:lstStyle/>
          <a:p>
            <a:pPr>
              <a:buNone/>
            </a:pPr>
            <a:r>
              <a:rPr dirty="0" err="1"/>
              <a:t>Συνοψίζουμε</a:t>
            </a:r>
            <a:r>
              <a:rPr dirty="0"/>
              <a:t>:</a:t>
            </a:r>
          </a:p>
          <a:p>
            <a:pPr>
              <a:buNone/>
            </a:pPr>
            <a:r>
              <a:rPr dirty="0"/>
              <a:t>- </a:t>
            </a:r>
            <a:r>
              <a:rPr dirty="0" err="1"/>
              <a:t>Εξωτερικοί</a:t>
            </a:r>
            <a:r>
              <a:rPr dirty="0"/>
              <a:t> </a:t>
            </a:r>
            <a:r>
              <a:rPr dirty="0" err="1"/>
              <a:t>τρ</a:t>
            </a:r>
            <a:r>
              <a:rPr dirty="0"/>
              <a:t>αυματισμοί → καθαρισμός και κάλυψη</a:t>
            </a:r>
          </a:p>
          <a:p>
            <a:pPr>
              <a:buNone/>
            </a:pPr>
            <a:r>
              <a:rPr dirty="0"/>
              <a:t>- </a:t>
            </a:r>
            <a:r>
              <a:rPr dirty="0" err="1"/>
              <a:t>Αιμορρ</a:t>
            </a:r>
            <a:r>
              <a:rPr dirty="0"/>
              <a:t>αγίες → πίεση και ανύψωση</a:t>
            </a:r>
          </a:p>
          <a:p>
            <a:pPr>
              <a:buNone/>
            </a:pPr>
            <a:r>
              <a:rPr dirty="0"/>
              <a:t>- Κα</a:t>
            </a:r>
            <a:r>
              <a:rPr dirty="0" err="1"/>
              <a:t>τάγμ</a:t>
            </a:r>
            <a:r>
              <a:rPr dirty="0"/>
              <a:t>ατα → ακινητοποίηση</a:t>
            </a:r>
          </a:p>
          <a:p>
            <a:pPr>
              <a:buNone/>
            </a:pPr>
            <a:r>
              <a:rPr dirty="0"/>
              <a:t>- </a:t>
            </a:r>
            <a:r>
              <a:rPr dirty="0" err="1"/>
              <a:t>Εξ</a:t>
            </a:r>
            <a:r>
              <a:rPr dirty="0"/>
              <a:t>αρθρώσεις/Διαστρέμματα → ψύξη και ανάπαυση.</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sz="quarter" idx="1"/>
          </p:nvPr>
        </p:nvSpPr>
        <p:spPr/>
        <p:txBody>
          <a:bodyPr/>
          <a:lstStyle/>
          <a:p>
            <a:r>
              <a:rPr lang="en-US" dirty="0" smtClean="0">
                <a:hlinkClick r:id="rId2"/>
              </a:rPr>
              <a:t>https://youtu.be/PxCac1HzoJ8?si=8LlgFGyn1qqA1_uR</a:t>
            </a:r>
            <a:endParaRPr lang="el-GR" dirty="0" smtClean="0"/>
          </a:p>
          <a:p>
            <a:r>
              <a:rPr lang="en-US" dirty="0">
                <a:hlinkClick r:id="rId3"/>
              </a:rPr>
              <a:t>https://</a:t>
            </a:r>
            <a:r>
              <a:rPr lang="en-US" dirty="0" smtClean="0">
                <a:hlinkClick r:id="rId3"/>
              </a:rPr>
              <a:t>youtu.be/36gKKbHB-SY?si=67lfD9x8YJ7Fcxf6</a:t>
            </a:r>
            <a:endParaRPr lang="el-GR" dirty="0" smtClean="0"/>
          </a:p>
          <a:p>
            <a:r>
              <a:rPr lang="en-US" dirty="0">
                <a:hlinkClick r:id="rId4"/>
              </a:rPr>
              <a:t>https://</a:t>
            </a:r>
            <a:r>
              <a:rPr lang="en-US" dirty="0" smtClean="0">
                <a:hlinkClick r:id="rId4"/>
              </a:rPr>
              <a:t>youtu.be/sPzXAVNVJr0?si=OxoY1K6BkX1gcUKo</a:t>
            </a:r>
            <a:endParaRPr lang="en-US" dirty="0" smtClean="0"/>
          </a:p>
          <a:p>
            <a:r>
              <a:rPr lang="en-US" dirty="0">
                <a:hlinkClick r:id="rId5"/>
              </a:rPr>
              <a:t>https://</a:t>
            </a:r>
            <a:r>
              <a:rPr lang="en-US" dirty="0" smtClean="0">
                <a:hlinkClick r:id="rId5"/>
              </a:rPr>
              <a:t>youtu.be/ycB5gHBz5o0?si=9b0UoeDxNno712ph</a:t>
            </a:r>
            <a:endParaRPr lang="en-US" dirty="0" smtClean="0"/>
          </a:p>
          <a:p>
            <a:r>
              <a:rPr lang="en-US" dirty="0">
                <a:hlinkClick r:id="rId6"/>
              </a:rPr>
              <a:t>https://</a:t>
            </a:r>
            <a:r>
              <a:rPr lang="en-US" dirty="0" smtClean="0">
                <a:hlinkClick r:id="rId6"/>
              </a:rPr>
              <a:t>youtu.be/2v8vlXgGXwE?si=RAcTKom7xC-LML41</a:t>
            </a:r>
            <a:endParaRPr lang="en-US" dirty="0" smtClean="0"/>
          </a:p>
          <a:p>
            <a:r>
              <a:rPr lang="en-US" dirty="0">
                <a:hlinkClick r:id="rId7"/>
              </a:rPr>
              <a:t>https://</a:t>
            </a:r>
            <a:r>
              <a:rPr lang="en-US" dirty="0" smtClean="0">
                <a:hlinkClick r:id="rId7"/>
              </a:rPr>
              <a:t>youtu.be/x9IFmEcnNVQ?si=8LXuXAku8LsTBHlL</a:t>
            </a:r>
            <a:endParaRPr lang="en-US" dirty="0" smtClean="0"/>
          </a:p>
          <a:p>
            <a:endParaRPr lang="el-GR" dirty="0" smtClean="0"/>
          </a:p>
          <a:p>
            <a:endParaRPr lang="el-GR" dirty="0" smtClean="0"/>
          </a:p>
          <a:p>
            <a:endParaRPr lang="el-GR" dirty="0"/>
          </a:p>
        </p:txBody>
      </p:sp>
    </p:spTree>
    <p:extLst>
      <p:ext uri="{BB962C8B-B14F-4D97-AF65-F5344CB8AC3E}">
        <p14:creationId xmlns:p14="http://schemas.microsoft.com/office/powerpoint/2010/main" val="3384880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Γενικές Αρχές Αντιμετώπισης Τραυματισμών</a:t>
            </a:r>
            <a:endParaRPr lang="el-GR" dirty="0"/>
          </a:p>
        </p:txBody>
      </p:sp>
      <p:sp>
        <p:nvSpPr>
          <p:cNvPr id="3" name="2 - Θέση περιεχομένου"/>
          <p:cNvSpPr>
            <a:spLocks noGrp="1"/>
          </p:cNvSpPr>
          <p:nvPr>
            <p:ph sz="quarter" idx="1"/>
          </p:nvPr>
        </p:nvSpPr>
        <p:spPr/>
        <p:txBody>
          <a:bodyPr>
            <a:normAutofit/>
          </a:bodyPr>
          <a:lstStyle/>
          <a:p>
            <a:r>
              <a:rPr lang="el-GR" dirty="0" smtClean="0"/>
              <a:t>Οι γενικές αρχές για την αντιμετώπιση τραυματισμών επικεντρώνονται στην άμεση παροχή πρώτων βοηθειών, στην προστασία από περαιτέρω βλάβη και στην προώθηση της ανάρρωσης</a:t>
            </a:r>
          </a:p>
          <a:p>
            <a:r>
              <a:rPr lang="el-GR" dirty="0" smtClean="0"/>
              <a:t> Οι πιο σύγχρονες προσεγγίσεις για την αντιμετώπιση </a:t>
            </a:r>
            <a:r>
              <a:rPr lang="el-GR" dirty="0" err="1" smtClean="0"/>
              <a:t>μυοσκελετικών</a:t>
            </a:r>
            <a:r>
              <a:rPr lang="el-GR" dirty="0" smtClean="0"/>
              <a:t> τραυματισμών βασίζονται στην αρχή </a:t>
            </a:r>
            <a:r>
              <a:rPr lang="el-GR" b="1" dirty="0" smtClean="0"/>
              <a:t>POLICE</a:t>
            </a:r>
            <a:r>
              <a:rPr lang="el-GR" dirty="0" smtClean="0"/>
              <a:t>, η οποία αποτελεί μια εξέλιξη της παραδοσιακής μεθόδου </a:t>
            </a:r>
            <a:r>
              <a:rPr lang="el-GR" b="1" dirty="0" smtClean="0"/>
              <a:t>RICE</a:t>
            </a:r>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Η μέθοδος </a:t>
            </a:r>
            <a:r>
              <a:rPr lang="en-US" b="1" dirty="0" smtClean="0"/>
              <a:t>POLICE</a:t>
            </a:r>
            <a:endParaRPr lang="el-GR" dirty="0"/>
          </a:p>
        </p:txBody>
      </p:sp>
      <p:sp>
        <p:nvSpPr>
          <p:cNvPr id="3" name="2 - Θέση περιεχομένου"/>
          <p:cNvSpPr>
            <a:spLocks noGrp="1"/>
          </p:cNvSpPr>
          <p:nvPr>
            <p:ph sz="quarter" idx="1"/>
          </p:nvPr>
        </p:nvSpPr>
        <p:spPr/>
        <p:txBody>
          <a:bodyPr>
            <a:normAutofit fontScale="92500" lnSpcReduction="20000"/>
          </a:bodyPr>
          <a:lstStyle/>
          <a:p>
            <a:pPr>
              <a:buFont typeface="Arial" pitchFamily="34" charset="0"/>
              <a:buChar char="•"/>
            </a:pPr>
            <a:r>
              <a:rPr lang="el-GR" b="1" dirty="0" smtClean="0"/>
              <a:t>P (Protection - Προστασία):</a:t>
            </a:r>
            <a:r>
              <a:rPr lang="el-GR" dirty="0" smtClean="0"/>
              <a:t> Απομακρύνετε τον τραυματία από την πηγή του κινδύνου και προστατεύστε την τραυματισμένη περιοχή από περαιτέρω επιβάρυνση. Αυτό γίνεται είτε ακινητοποιώντας την περιοχή είτε διακόπτοντας αμέσως τη δραστηριότητα που προκάλεσε τον τραυματισμό.</a:t>
            </a:r>
          </a:p>
          <a:p>
            <a:pPr>
              <a:buFont typeface="Arial" pitchFamily="34" charset="0"/>
              <a:buChar char="•"/>
            </a:pPr>
            <a:r>
              <a:rPr lang="el-GR" b="1" dirty="0" smtClean="0"/>
              <a:t>OL (</a:t>
            </a:r>
            <a:r>
              <a:rPr lang="el-GR" b="1" dirty="0" err="1" smtClean="0"/>
              <a:t>Optimal</a:t>
            </a:r>
            <a:r>
              <a:rPr lang="el-GR" b="1" dirty="0" smtClean="0"/>
              <a:t> </a:t>
            </a:r>
            <a:r>
              <a:rPr lang="el-GR" b="1" dirty="0" err="1" smtClean="0"/>
              <a:t>Loading</a:t>
            </a:r>
            <a:r>
              <a:rPr lang="el-GR" b="1" dirty="0" smtClean="0"/>
              <a:t> - Βέλτιστη φόρτιση):</a:t>
            </a:r>
            <a:r>
              <a:rPr lang="el-GR" dirty="0" smtClean="0"/>
              <a:t> Αντί για την πλήρη ακινησία που συνιστούσε η παλαιότερη μέθοδος RICE, η βέλτιστη φόρτιση υποστηρίζει την ελεγχόμενη και σταδιακή κίνηση της τραυματισμένης περιοχής, μόλις επιτρέψει ο πόνος. Αυτό βοηθά στη διαδικασία επούλωσης και αποτρέπει την ατροφία.</a:t>
            </a:r>
          </a:p>
          <a:p>
            <a:pPr>
              <a:buNone/>
            </a:pPr>
            <a:r>
              <a:rPr lang="el-GR" dirty="0" smtClean="0"/>
              <a:t>.</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Η μέθοδος </a:t>
            </a:r>
            <a:r>
              <a:rPr lang="en-US" b="1" dirty="0" smtClean="0"/>
              <a:t>POLICE</a:t>
            </a:r>
            <a:endParaRPr lang="el-GR" dirty="0"/>
          </a:p>
        </p:txBody>
      </p:sp>
      <p:sp>
        <p:nvSpPr>
          <p:cNvPr id="3" name="2 - Θέση περιεχομένου"/>
          <p:cNvSpPr>
            <a:spLocks noGrp="1"/>
          </p:cNvSpPr>
          <p:nvPr>
            <p:ph sz="quarter" idx="1"/>
          </p:nvPr>
        </p:nvSpPr>
        <p:spPr/>
        <p:txBody>
          <a:bodyPr>
            <a:normAutofit fontScale="85000" lnSpcReduction="20000"/>
          </a:bodyPr>
          <a:lstStyle/>
          <a:p>
            <a:pPr>
              <a:buFont typeface="Arial" pitchFamily="34" charset="0"/>
              <a:buChar char="•"/>
            </a:pPr>
            <a:r>
              <a:rPr lang="el-GR" b="1" dirty="0" smtClean="0"/>
              <a:t>I (</a:t>
            </a:r>
            <a:r>
              <a:rPr lang="el-GR" b="1" dirty="0" err="1" smtClean="0"/>
              <a:t>Ice</a:t>
            </a:r>
            <a:r>
              <a:rPr lang="el-GR" b="1" dirty="0" smtClean="0"/>
              <a:t> - Πάγος):</a:t>
            </a:r>
            <a:r>
              <a:rPr lang="el-GR" dirty="0" smtClean="0"/>
              <a:t> Εφαρμόστε </a:t>
            </a:r>
            <a:r>
              <a:rPr lang="el-GR" dirty="0" err="1" smtClean="0"/>
              <a:t>παγοθεραπεία</a:t>
            </a:r>
            <a:r>
              <a:rPr lang="el-GR" dirty="0" smtClean="0"/>
              <a:t> στην τραυματισμένη περιοχή για να μειώσετε τον πόνο, το οίδημα και τη φλεγμονή. Συνιστάται η εφαρμογή πάγου για περίπου 20 λεπτά, αρκετές φορές την ημέρα, μέσα στις πρώτες 48 έως 72 ώρες μετά τον τραυματισμό.</a:t>
            </a:r>
          </a:p>
          <a:p>
            <a:pPr>
              <a:buFont typeface="Arial" pitchFamily="34" charset="0"/>
              <a:buChar char="•"/>
            </a:pPr>
            <a:r>
              <a:rPr lang="el-GR" b="1" dirty="0" smtClean="0"/>
              <a:t>C (</a:t>
            </a:r>
            <a:r>
              <a:rPr lang="el-GR" b="1" dirty="0" err="1" smtClean="0"/>
              <a:t>Compression</a:t>
            </a:r>
            <a:r>
              <a:rPr lang="el-GR" b="1" dirty="0" smtClean="0"/>
              <a:t> - Συμπίεση):</a:t>
            </a:r>
            <a:r>
              <a:rPr lang="el-GR" dirty="0" smtClean="0"/>
              <a:t> Χρησιμοποιήστε έναν ελαστικό επίδεσμο για να ασκήσετε ήπια πίεση στην τραυματισμένη περιοχή, βοηθώντας έτσι στη μείωση του οιδήματος. Βεβαιωθείτε ότι ο επίδεσμος δεν είναι πολύ σφιχτός, ώστε να μην παρεμποδίζεται η κυκλοφορία του αίματος.</a:t>
            </a:r>
          </a:p>
          <a:p>
            <a:pPr>
              <a:buFont typeface="Arial" pitchFamily="34" charset="0"/>
              <a:buChar char="•"/>
            </a:pPr>
            <a:r>
              <a:rPr lang="el-GR" b="1" dirty="0" smtClean="0"/>
              <a:t>E (</a:t>
            </a:r>
            <a:r>
              <a:rPr lang="el-GR" b="1" dirty="0" err="1" smtClean="0"/>
              <a:t>Elevation</a:t>
            </a:r>
            <a:r>
              <a:rPr lang="el-GR" b="1" dirty="0" smtClean="0"/>
              <a:t> - Ανύψωση):</a:t>
            </a:r>
            <a:r>
              <a:rPr lang="el-GR" dirty="0" smtClean="0"/>
              <a:t> Τοποθετήστε το τραυματισμένο μέλος (όπως τον αστράγαλο, το γόνατο ή τον καρπό) σε ανυψωμένη θέση, πάνω από το επίπεδο της καρδιάς. Αυτό μειώνει τη ροή του αίματος προς την περιοχή και βοηθά στην υποχώρηση του οιδήματος</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Άλλες σημαντικές αρχές</a:t>
            </a:r>
            <a:endParaRPr lang="el-GR" dirty="0"/>
          </a:p>
        </p:txBody>
      </p:sp>
      <p:sp>
        <p:nvSpPr>
          <p:cNvPr id="3" name="2 - Θέση περιεχομένου"/>
          <p:cNvSpPr>
            <a:spLocks noGrp="1"/>
          </p:cNvSpPr>
          <p:nvPr>
            <p:ph sz="quarter" idx="1"/>
          </p:nvPr>
        </p:nvSpPr>
        <p:spPr/>
        <p:txBody>
          <a:bodyPr>
            <a:normAutofit/>
          </a:bodyPr>
          <a:lstStyle/>
          <a:p>
            <a:r>
              <a:rPr lang="el-GR" b="1" dirty="0" smtClean="0"/>
              <a:t>Αρχές Πρώτων Βοηθειών:</a:t>
            </a:r>
            <a:r>
              <a:rPr lang="el-GR" dirty="0" smtClean="0"/>
              <a:t> Σε κάθε περίπτωση, οι βασικές αρχές των πρώτων βοηθειών πρέπει να τηρούνται: διατήρηση της ζωής, πρόληψη της επιδείνωσης της κατάστασης και προαγωγή της ανάρρωσης.</a:t>
            </a:r>
          </a:p>
          <a:p>
            <a:r>
              <a:rPr lang="el-GR" b="1" dirty="0" smtClean="0"/>
              <a:t>Επικοινωνία και αξιολόγηση:</a:t>
            </a:r>
            <a:r>
              <a:rPr lang="el-GR" dirty="0" smtClean="0"/>
              <a:t> Αξιολογήστε γρήγορα την κατάσταση, διατηρήστε την ψυχραιμία σας και επικοινωνήστε με τον τραυματία, διαβεβαιώνοντάς τον για το τι συμβαίνει. Σε σοβαρούς τραυματισμούς, καλέστε αμέσως για βοήθεια.</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Αποφυγή επιβαρυντικών ενεργειών:</a:t>
            </a:r>
            <a:r>
              <a:rPr lang="el-GR" dirty="0" smtClean="0"/>
              <a:t> </a:t>
            </a:r>
            <a:endParaRPr lang="el-GR" dirty="0"/>
          </a:p>
        </p:txBody>
      </p:sp>
      <p:sp>
        <p:nvSpPr>
          <p:cNvPr id="3" name="2 - Θέση περιεχομένου"/>
          <p:cNvSpPr>
            <a:spLocks noGrp="1"/>
          </p:cNvSpPr>
          <p:nvPr>
            <p:ph sz="quarter" idx="1"/>
          </p:nvPr>
        </p:nvSpPr>
        <p:spPr/>
        <p:txBody>
          <a:bodyPr>
            <a:normAutofit fontScale="92500" lnSpcReduction="10000"/>
          </a:bodyPr>
          <a:lstStyle/>
          <a:p>
            <a:pPr>
              <a:buNone/>
            </a:pPr>
            <a:r>
              <a:rPr lang="el-GR" dirty="0" smtClean="0"/>
              <a:t>Μετά από έναν τραυματισμό, θα πρέπει να αποφεύγονται ορισμένες ενέργειες που μπορεί να επιδεινώσουν την κατάσταση. Οι οδηγίες </a:t>
            </a:r>
            <a:r>
              <a:rPr lang="el-GR" b="1" dirty="0" smtClean="0"/>
              <a:t>NO HARM</a:t>
            </a:r>
            <a:r>
              <a:rPr lang="el-GR" dirty="0" smtClean="0"/>
              <a:t> υπενθυμίζουν:</a:t>
            </a:r>
          </a:p>
          <a:p>
            <a:pPr>
              <a:buFont typeface="Arial" pitchFamily="34" charset="0"/>
              <a:buChar char="•"/>
            </a:pPr>
            <a:r>
              <a:rPr lang="el-GR" b="1" dirty="0" err="1" smtClean="0"/>
              <a:t>No</a:t>
            </a:r>
            <a:r>
              <a:rPr lang="el-GR" b="1" dirty="0" smtClean="0"/>
              <a:t> </a:t>
            </a:r>
            <a:r>
              <a:rPr lang="el-GR" b="1" dirty="0" err="1" smtClean="0"/>
              <a:t>Heat</a:t>
            </a:r>
            <a:r>
              <a:rPr lang="el-GR" b="1" dirty="0" smtClean="0"/>
              <a:t> (Όχι θερμότητα):</a:t>
            </a:r>
            <a:r>
              <a:rPr lang="el-GR" dirty="0" smtClean="0"/>
              <a:t> Η θερμότητα μπορεί να αυξήσει τη φλεγμονή και το οίδημα τις πρώτες 72 ώρες.</a:t>
            </a:r>
          </a:p>
          <a:p>
            <a:r>
              <a:rPr lang="el-GR" b="1" dirty="0" err="1" smtClean="0"/>
              <a:t>No</a:t>
            </a:r>
            <a:r>
              <a:rPr lang="el-GR" b="1" dirty="0" smtClean="0"/>
              <a:t> </a:t>
            </a:r>
            <a:r>
              <a:rPr lang="el-GR" b="1" dirty="0" err="1" smtClean="0"/>
              <a:t>Alcohol</a:t>
            </a:r>
            <a:r>
              <a:rPr lang="el-GR" b="1" dirty="0" smtClean="0"/>
              <a:t> (Όχι αλκοόλ):</a:t>
            </a:r>
            <a:r>
              <a:rPr lang="el-GR" dirty="0" smtClean="0"/>
              <a:t> Το αλκοόλ μπορεί να αυξήσει το οίδημα και να επιβραδύνει την επούλωση.</a:t>
            </a:r>
          </a:p>
          <a:p>
            <a:r>
              <a:rPr lang="el-GR" b="1" dirty="0" err="1" smtClean="0"/>
              <a:t>No</a:t>
            </a:r>
            <a:r>
              <a:rPr lang="el-GR" b="1" dirty="0" smtClean="0"/>
              <a:t> </a:t>
            </a:r>
            <a:r>
              <a:rPr lang="el-GR" b="1" dirty="0" err="1" smtClean="0"/>
              <a:t>Running</a:t>
            </a:r>
            <a:r>
              <a:rPr lang="el-GR" b="1" dirty="0" smtClean="0"/>
              <a:t> (Όχι τρέξιμο):</a:t>
            </a:r>
            <a:r>
              <a:rPr lang="el-GR" dirty="0" smtClean="0"/>
              <a:t> Αποφύγετε τη σωματική δραστηριότητα που επιβαρύνει την τραυματισμένη περιοχή.</a:t>
            </a:r>
          </a:p>
          <a:p>
            <a:r>
              <a:rPr lang="el-GR" b="1" dirty="0" err="1" smtClean="0"/>
              <a:t>No</a:t>
            </a:r>
            <a:r>
              <a:rPr lang="el-GR" b="1" dirty="0" smtClean="0"/>
              <a:t> </a:t>
            </a:r>
            <a:r>
              <a:rPr lang="el-GR" b="1" dirty="0" err="1" smtClean="0"/>
              <a:t>Massage</a:t>
            </a:r>
            <a:r>
              <a:rPr lang="el-GR" b="1" dirty="0" smtClean="0"/>
              <a:t> (Όχι μασάζ):</a:t>
            </a:r>
            <a:r>
              <a:rPr lang="el-GR" dirty="0" smtClean="0"/>
              <a:t> Το μασάζ μπορεί να αυξήσει το οίδημα και τη φλεγμονή, ειδικά τις πρώτες ημέρες.</a:t>
            </a:r>
          </a:p>
          <a:p>
            <a:pPr>
              <a:buNone/>
            </a:pP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100</TotalTime>
  <Words>2550</Words>
  <Application>Microsoft Office PowerPoint</Application>
  <PresentationFormat>Προβολή στην οθόνη (4:3)</PresentationFormat>
  <Paragraphs>199</Paragraphs>
  <Slides>43</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43</vt:i4>
      </vt:variant>
    </vt:vector>
  </HeadingPairs>
  <TitlesOfParts>
    <vt:vector size="50" baseType="lpstr">
      <vt:lpstr>Arial</vt:lpstr>
      <vt:lpstr>Calibri</vt:lpstr>
      <vt:lpstr>Cambria</vt:lpstr>
      <vt:lpstr>Franklin Gothic Book</vt:lpstr>
      <vt:lpstr>Perpetua</vt:lpstr>
      <vt:lpstr>Wingdings 2</vt:lpstr>
      <vt:lpstr>Δικαιοσύνη</vt:lpstr>
      <vt:lpstr>Παροχή Πρώτων Βοηθειών Θεματική Ενότητα 3: Εξωτερικοί Τραυματισμοί – Αιμορραγίες – Κατάγματα – Εξαρθρώσεις – Διαστρέμματα</vt:lpstr>
      <vt:lpstr>Γενικές Αρχές Αντιμετώπισης Τραυματισμών</vt:lpstr>
      <vt:lpstr>Παρουσίαση του PowerPoint</vt:lpstr>
      <vt:lpstr>Παρουσίαση του PowerPoint</vt:lpstr>
      <vt:lpstr>Γενικές Αρχές Αντιμετώπισης Τραυματισμών</vt:lpstr>
      <vt:lpstr>Η μέθοδος POLICE</vt:lpstr>
      <vt:lpstr>Η μέθοδος POLICE</vt:lpstr>
      <vt:lpstr>Άλλες σημαντικές αρχές</vt:lpstr>
      <vt:lpstr>Αποφυγή επιβαρυντικών ενεργειών: </vt:lpstr>
      <vt:lpstr>Εξωτερικοί Τραυματισμοί – Ορισμός</vt:lpstr>
      <vt:lpstr>Είδη Τραυμάτων</vt:lpstr>
      <vt:lpstr>Γενικές Αρχές Πρώτων Βοηθειών στο τραυμα </vt:lpstr>
      <vt:lpstr>Πρώτες Βοήθειες σε Τραύματα</vt:lpstr>
      <vt:lpstr> Ειδική Αντιμετώπιση ανά Τύπο Τραυματισμού </vt:lpstr>
      <vt:lpstr>Κίνδυνος Λοίμωξης</vt:lpstr>
      <vt:lpstr> Κίνδυνος Τετάνου </vt:lpstr>
      <vt:lpstr>Τραύματα με υψηλό κίνδυνο τετάνου</vt:lpstr>
      <vt:lpstr>Αιμορραγία – Ορισμός</vt:lpstr>
      <vt:lpstr>Είδη Αιμορραγίας</vt:lpstr>
      <vt:lpstr>Αντιμετώπιση Εξωτερικής Αιμορραγίας</vt:lpstr>
      <vt:lpstr>Αντιμετώπιση Εξωτερικής Αιμορραγίας</vt:lpstr>
      <vt:lpstr>Εσωτερική Αιμορραγία – Συμπτώματα</vt:lpstr>
      <vt:lpstr>    Συγκεκριμένα συμπτώματα ανά περιοχή </vt:lpstr>
      <vt:lpstr>Ρινορραγία – Αίτια</vt:lpstr>
      <vt:lpstr>Αντιμετώπιση Ρινορραγίας</vt:lpstr>
      <vt:lpstr>Αντιμετώπιση Ρινορραγίας</vt:lpstr>
      <vt:lpstr>Οδοντική Αιμορραγία</vt:lpstr>
      <vt:lpstr>Οδοντική Αιμορραγία</vt:lpstr>
      <vt:lpstr>Κατάγματα – Ορισμός</vt:lpstr>
      <vt:lpstr>Αντιμετώπιση Κατάγματος</vt:lpstr>
      <vt:lpstr>Αντιμετώπιση Κατάγματος</vt:lpstr>
      <vt:lpstr>Ανοικτά Κατάγματα</vt:lpstr>
      <vt:lpstr>Εξάρθρωση – Ορισμός</vt:lpstr>
      <vt:lpstr>Αντιμετώπιση Εξάρθρωσης</vt:lpstr>
      <vt:lpstr>Αντιμετώπιση Εξάρθρωσης</vt:lpstr>
      <vt:lpstr>Διάστρεμμα – Ορισμός</vt:lpstr>
      <vt:lpstr>Διάστρεμμα – Ορισμός</vt:lpstr>
      <vt:lpstr>Αντιμετώπιση Διαστρέμματος (R.I.C.E.)</vt:lpstr>
      <vt:lpstr>Αντιμετώπιση Διαστρέμματος</vt:lpstr>
      <vt:lpstr>Επαναληπτικά Σημεία</vt:lpstr>
      <vt:lpstr>Παραδείγματα τραυματισμού</vt:lpstr>
      <vt:lpstr>Ανακεφαλαίωση &amp; Συζήτηση</vt:lpstr>
      <vt:lpstr>Παρουσίαση του PowerPoint</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Υγιεινή – Παροχή Πρώτων Βοηθειών Θεματική Ενότητα 3: Εξωτερικοί Τραυματισμοί – Αιμορραγίες – Κατάγματα – Εξαρθρώσεις – Διαστρέμματα</dc:title>
  <dc:creator>acer</dc:creator>
  <dc:description>generated using python-pptx</dc:description>
  <cp:lastModifiedBy>user</cp:lastModifiedBy>
  <cp:revision>36</cp:revision>
  <dcterms:created xsi:type="dcterms:W3CDTF">2013-01-27T09:14:16Z</dcterms:created>
  <dcterms:modified xsi:type="dcterms:W3CDTF">2026-03-15T11:35:45Z</dcterms:modified>
</cp:coreProperties>
</file>