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2" r:id="rId2"/>
    <p:sldId id="256" r:id="rId3"/>
    <p:sldId id="257" r:id="rId4"/>
    <p:sldId id="270" r:id="rId5"/>
    <p:sldId id="258" r:id="rId6"/>
    <p:sldId id="271" r:id="rId7"/>
    <p:sldId id="259" r:id="rId8"/>
    <p:sldId id="272" r:id="rId9"/>
    <p:sldId id="260" r:id="rId10"/>
    <p:sldId id="273" r:id="rId11"/>
    <p:sldId id="261" r:id="rId12"/>
    <p:sldId id="274" r:id="rId13"/>
    <p:sldId id="262" r:id="rId14"/>
    <p:sldId id="275" r:id="rId15"/>
    <p:sldId id="263" r:id="rId16"/>
    <p:sldId id="276" r:id="rId17"/>
    <p:sldId id="264" r:id="rId18"/>
    <p:sldId id="277" r:id="rId19"/>
    <p:sldId id="265" r:id="rId20"/>
    <p:sldId id="278" r:id="rId21"/>
    <p:sldId id="266" r:id="rId22"/>
    <p:sldId id="279" r:id="rId23"/>
    <p:sldId id="267" r:id="rId24"/>
    <p:sldId id="280" r:id="rId25"/>
    <p:sldId id="268" r:id="rId26"/>
    <p:sldId id="269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562" autoAdjust="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11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- Ευθεία γραμμή σύνδεσης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Έλλειψη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- Έλλειψη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8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Έλλειψη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Έλλειψη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Ευθεία γραμμή σύνδεσης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22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2800" dirty="0" smtClean="0"/>
              <a:t>ΣΑΕΚ ΤΡΙΠΟΛΗΣ Ειδικότητα</a:t>
            </a:r>
            <a:r>
              <a:rPr lang="en-US" sz="2800" dirty="0" smtClean="0"/>
              <a:t>:</a:t>
            </a:r>
            <a:r>
              <a:rPr lang="el-GR" sz="2800" dirty="0" smtClean="0"/>
              <a:t>ΤΕΧΝΙΚΟΣ ΔΑΣΙΚΗΣ ΠΡΟΣΤΑΣΙΑΣ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Μάθημα</a:t>
            </a:r>
            <a:r>
              <a:rPr lang="en-US" dirty="0" smtClean="0"/>
              <a:t>: </a:t>
            </a:r>
            <a:r>
              <a:rPr lang="el-GR" dirty="0" smtClean="0"/>
              <a:t>Πρακτική Εφαρμογή στην ειδικότητα.</a:t>
            </a:r>
          </a:p>
          <a:p>
            <a:r>
              <a:rPr lang="el-GR" dirty="0" smtClean="0"/>
              <a:t>Εκπαιδευτής</a:t>
            </a:r>
            <a:r>
              <a:rPr lang="en-US" dirty="0" smtClean="0"/>
              <a:t>: </a:t>
            </a:r>
            <a:r>
              <a:rPr lang="el-GR" dirty="0" smtClean="0"/>
              <a:t>Αναστάσιος Ξύδης Γεωπόνος ΤΕ ΜΒΑ </a:t>
            </a:r>
            <a:r>
              <a:rPr lang="el-GR" dirty="0" err="1" smtClean="0"/>
              <a:t>Υποψ</a:t>
            </a:r>
            <a:r>
              <a:rPr lang="el-GR" dirty="0" smtClean="0"/>
              <a:t> Διδάκτορας Πανεπιστημίου Πελοποννήσου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Η πρόληψη είναι το πιο σημαντικό μέτρο. Με απλές ενέργειες μπορούμε να μειώσουμε σημαντικά τον κίνδυνο.</a:t>
            </a:r>
            <a:endParaRPr lang="el-GR" dirty="0"/>
          </a:p>
        </p:txBody>
      </p:sp>
      <p:pic>
        <p:nvPicPr>
          <p:cNvPr id="4098" name="Picture 2" descr="C:\Users\User\Desktop\αρχείο λήψης (6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067" y="3191933"/>
            <a:ext cx="2980265" cy="2497667"/>
          </a:xfrm>
          <a:prstGeom prst="rect">
            <a:avLst/>
          </a:prstGeom>
          <a:noFill/>
        </p:spPr>
      </p:pic>
      <p:pic>
        <p:nvPicPr>
          <p:cNvPr id="4099" name="Picture 3" descr="C:\Users\User\Desktop\αρχείο λήψης (7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8801" y="3191933"/>
            <a:ext cx="3344332" cy="2497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Αντιπυρικά Έργα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Δασικοί δρόμοι για πρόσβαση.</a:t>
            </a:r>
          </a:p>
          <a:p>
            <a:r>
              <a:t>Δεξαμενές νερού.</a:t>
            </a:r>
          </a:p>
          <a:p>
            <a:r>
              <a:t>Παράδειγμα: Υδατοδεξαμενές σε ορεινές περιοχές.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Αυτά τα έργα βοηθούν την πρόσβαση των πυροσβεστών και κάνουν πιο αποτελεσματική την κατάσβεση.</a:t>
            </a:r>
          </a:p>
          <a:p>
            <a:endParaRPr lang="el-GR" dirty="0"/>
          </a:p>
        </p:txBody>
      </p:sp>
      <p:pic>
        <p:nvPicPr>
          <p:cNvPr id="5122" name="Picture 2" descr="C:\Users\User\Desktop\αρχείο λήψης (8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9813" y="3386667"/>
            <a:ext cx="2847975" cy="2167466"/>
          </a:xfrm>
          <a:prstGeom prst="rect">
            <a:avLst/>
          </a:prstGeom>
          <a:noFill/>
        </p:spPr>
      </p:pic>
      <p:pic>
        <p:nvPicPr>
          <p:cNvPr id="5" name="Picture 2" descr="C:\Users\User\Desktop\αρχείο λήψης (9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8566" y="3386666"/>
            <a:ext cx="3361267" cy="21674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Ρόλος Επιστημόνων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Καθοδήγηση από δασολόγους.</a:t>
            </a:r>
          </a:p>
          <a:p>
            <a:r>
              <a:t>Σχεδιασμός έργων.</a:t>
            </a:r>
          </a:p>
          <a:p>
            <a:r>
              <a:t>Παράδειγμα: Μελέτη αναδάσωσης μετά από πυρκαγιά.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Οι επιστήμονες έχουν σημαντικό ρόλο στην πρόληψη και την αποκατάσταση των δασών.</a:t>
            </a:r>
          </a:p>
          <a:p>
            <a:endParaRPr lang="el-GR" dirty="0"/>
          </a:p>
        </p:txBody>
      </p:sp>
      <p:pic>
        <p:nvPicPr>
          <p:cNvPr id="7171" name="Picture 3" descr="C:\Users\User\Desktop\αρχείο λήψης (10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768600"/>
            <a:ext cx="4343400" cy="2455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Καταστολή Πυρκαγιών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Άμεση και έμμεση προσβολή.</a:t>
            </a:r>
          </a:p>
          <a:p>
            <a:r>
              <a:t>Συντονισμός ομάδων.</a:t>
            </a:r>
          </a:p>
          <a:p>
            <a:r>
              <a:t>Παράδειγμα: Δημιουργία ζωνών για περιορισμό φωτιάς.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Η κατάσβεση μπορεί να γίνει απευθείας ή με δημιουργία ζωνών για να σταματήσει η φωτιά.</a:t>
            </a:r>
            <a:endParaRPr lang="el-GR" dirty="0"/>
          </a:p>
        </p:txBody>
      </p:sp>
      <p:pic>
        <p:nvPicPr>
          <p:cNvPr id="8195" name="Picture 3" descr="C:\Users\User\Desktop\αρχείο λήψης (11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199" y="3488268"/>
            <a:ext cx="3513667" cy="2192866"/>
          </a:xfrm>
          <a:prstGeom prst="rect">
            <a:avLst/>
          </a:prstGeom>
          <a:noFill/>
        </p:spPr>
      </p:pic>
      <p:pic>
        <p:nvPicPr>
          <p:cNvPr id="8196" name="Picture 4" descr="C:\Users\User\Desktop\αρχείο λήψης (12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1233" y="3488269"/>
            <a:ext cx="2857500" cy="2192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Τεχνικές Κατάσβεσης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Χρήση νερού και αφρού.</a:t>
            </a:r>
          </a:p>
          <a:p>
            <a:r>
              <a:t>Αντιπυρικές λωρίδες.</a:t>
            </a:r>
          </a:p>
          <a:p>
            <a:r>
              <a:t>Παράδειγμα: Κατάσβεση με πυροσβεστικά οχήματα.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Οι τεχνικές εξαρτώνται από την ένταση και το μέγεθος της πυρκαγιάς.</a:t>
            </a:r>
            <a:endParaRPr lang="el-GR" dirty="0"/>
          </a:p>
        </p:txBody>
      </p:sp>
      <p:pic>
        <p:nvPicPr>
          <p:cNvPr id="9218" name="Picture 2" descr="C:\Users\User\Desktop\αρχείο λήψης (13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0668" y="3048000"/>
            <a:ext cx="3818466" cy="2988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Εξοπλισμός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Χειροκίνητα εργαλεία.</a:t>
            </a:r>
          </a:p>
          <a:p>
            <a:r>
              <a:t>Μηχανικά μέσα.</a:t>
            </a:r>
          </a:p>
          <a:p>
            <a:r>
              <a:t>Παράδειγμα: Αντλίες και πυροσβεστικά οχήματα.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Πρόληψη &amp; Καταστολή Δασικών Πυρκαγιών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l-GR" dirty="0" smtClean="0"/>
              <a:t>Θα μιλήσουμε για τις δασικές</a:t>
            </a:r>
            <a:r>
              <a:rPr lang="en-US" dirty="0" smtClean="0"/>
              <a:t> </a:t>
            </a:r>
            <a:r>
              <a:rPr lang="el-GR" dirty="0" smtClean="0"/>
              <a:t>πυρκαγιές</a:t>
            </a:r>
            <a:r>
              <a:rPr lang="en-US" dirty="0" smtClean="0"/>
              <a:t>, </a:t>
            </a:r>
            <a:r>
              <a:rPr lang="el-GR" dirty="0" smtClean="0"/>
              <a:t>τα αίτια τους </a:t>
            </a:r>
            <a:r>
              <a:rPr lang="en-US" dirty="0" smtClean="0"/>
              <a:t> </a:t>
            </a:r>
            <a:r>
              <a:rPr lang="el-GR" dirty="0" smtClean="0"/>
              <a:t>και πώς μπορούμε να τις προλάβουμε και να τις</a:t>
            </a:r>
            <a:r>
              <a:rPr lang="en-US" dirty="0" smtClean="0"/>
              <a:t>  </a:t>
            </a:r>
            <a:r>
              <a:rPr lang="el-GR" dirty="0" smtClean="0"/>
              <a:t>αντιμετωπίσουμε.</a:t>
            </a:r>
          </a:p>
          <a:p>
            <a:pPr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 σωστός εξοπλισμός είναι απαραίτητος για αποτελεσματική κατάσβεση.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10243" name="Picture 3" descr="C:\Users\User\Desktop\αρχείο λήψης (14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8438" y="3191934"/>
            <a:ext cx="2307695" cy="2380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Ασφάλεια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Χρήση ΜΑΠ.</a:t>
            </a:r>
          </a:p>
          <a:p>
            <a:r>
              <a:t>Τήρηση αποστάσεων.</a:t>
            </a:r>
          </a:p>
          <a:p>
            <a:r>
              <a:t>Παράδειγμα: Κράνος και αντιπυρική στολή.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Η ασφάλεια των πυροσβεστών είναι προτεραιότητα. Χωρίς προστασία υπάρχει μεγάλος κίνδυνος.</a:t>
            </a:r>
            <a:endParaRPr lang="el-GR" dirty="0"/>
          </a:p>
        </p:txBody>
      </p:sp>
      <p:pic>
        <p:nvPicPr>
          <p:cNvPr id="11266" name="Picture 2" descr="C:\Users\User\Desktop\αρχείο λήψης (15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6438" y="3225800"/>
            <a:ext cx="2570162" cy="2582333"/>
          </a:xfrm>
          <a:prstGeom prst="rect">
            <a:avLst/>
          </a:prstGeom>
          <a:noFill/>
        </p:spPr>
      </p:pic>
      <p:pic>
        <p:nvPicPr>
          <p:cNvPr id="11267" name="Picture 3" descr="C:\Users\User\Desktop\αρχείο λήψης (16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4999" y="3429000"/>
            <a:ext cx="2328333" cy="23791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Πρώτες Βοήθειες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Αντιμετώπιση εγκαυμάτων.</a:t>
            </a:r>
          </a:p>
          <a:p>
            <a:r>
              <a:t>ΚΑΡΠΑ.</a:t>
            </a:r>
          </a:p>
          <a:p>
            <a:r>
              <a:t>Παράδειγμα: Άμεση ψύξη εγκαύματος με νερό.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Οι πρώτες βοήθειες μπορούν να σώσουν ζωές μέχρι να έρθει ιατρική βοήθεια.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Συμπέρασμα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Η πρόληψη είναι το πιο αποτελεσματικό μέτρο.</a:t>
            </a:r>
          </a:p>
          <a:p>
            <a:r>
              <a:t>Η εκπαίδευση σώζει ζωές.</a:t>
            </a:r>
          </a:p>
          <a:p>
            <a:r>
              <a:t>Η συνεργασία είναι </a:t>
            </a:r>
            <a:r>
              <a:rPr/>
              <a:t>απαραίτητη</a:t>
            </a:r>
            <a:r>
              <a:rPr smtClean="0"/>
              <a:t>.</a:t>
            </a:r>
            <a:endParaRPr lang="el-GR" dirty="0" smtClean="0"/>
          </a:p>
          <a:p>
            <a:r>
              <a:rPr lang="el-GR" dirty="0" smtClean="0"/>
              <a:t>Αν προλάβουμε τη φωτιά, αποφεύγουμε καταστροφές. Όλοι έχουμε ευθύνη.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Βιβλιογραφία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1. Πυροσβεστικό Σώμα Ελλάδας - Οδηγοί Πυροπροστασίας</a:t>
            </a:r>
          </a:p>
          <a:p>
            <a:r>
              <a:t>2. FAO Forestry Publications</a:t>
            </a:r>
          </a:p>
          <a:p>
            <a:r>
              <a:t>3. European Forest Fire Information System (EFFIS)</a:t>
            </a:r>
          </a:p>
          <a:p>
            <a:r>
              <a:t>4. Δασική Οικολογία - Πανεπιστημιακές Σημειώσεις</a:t>
            </a:r>
          </a:p>
          <a:p>
            <a:r>
              <a:t>5. Εγχειρίδια Πρώτων Βοηθειών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Τα δάση αποτελούν κρίσιμο φυσικό πόρο.</a:t>
            </a:r>
          </a:p>
          <a:p>
            <a:r>
              <a:t>Οι πυρκαγιές προκαλούν περιβαλλοντικές και οικονομικές ζημιές.</a:t>
            </a:r>
          </a:p>
          <a:p>
            <a:r>
              <a:t>Παράδειγμα: Καλοκαιρινές πυρκαγιές στην Ελλάδα λόγω καύσωνα.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Τα δάση είναι απαραίτητα για τη ζωή μας. Οι πυρκαγιές καταστρέφουν οικοσυστήματα και προκαλούν οικονομικές απώλειες, ειδικά το καλοκαίρι.</a:t>
            </a:r>
          </a:p>
          <a:p>
            <a:endParaRPr lang="el-GR" dirty="0"/>
          </a:p>
        </p:txBody>
      </p:sp>
      <p:pic>
        <p:nvPicPr>
          <p:cNvPr id="1026" name="Picture 2" descr="C:\Users\User\Desktop\αρχείο λήψης (1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3533" y="3496733"/>
            <a:ext cx="2929467" cy="2235200"/>
          </a:xfrm>
          <a:prstGeom prst="rect">
            <a:avLst/>
          </a:prstGeom>
          <a:noFill/>
        </p:spPr>
      </p:pic>
      <p:pic>
        <p:nvPicPr>
          <p:cNvPr id="1027" name="Picture 3" descr="C:\Users\User\Desktop\αρχείο λήψης (2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4333" y="3496734"/>
            <a:ext cx="3149600" cy="2235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Έλεγχος Οικοσυστημάτων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Συστηματική επιτήρηση περιοχών.</a:t>
            </a:r>
          </a:p>
          <a:p>
            <a:r>
              <a:t>Χρήση χαρτών και δεδομένων.</a:t>
            </a:r>
          </a:p>
          <a:p>
            <a:r>
              <a:t>Παράδειγμα: Περιπολίες σε πευκοδάση με υψηλό κίνδυνο.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Η πρόληψη ξεκινά με την παρακολούθηση. Όσο πιο γρήγορα εντοπιστεί μια φωτιά, τόσο πιο εύκολα αντιμετωπίζεται.</a:t>
            </a:r>
            <a:endParaRPr lang="el-GR" dirty="0"/>
          </a:p>
        </p:txBody>
      </p:sp>
      <p:pic>
        <p:nvPicPr>
          <p:cNvPr id="2052" name="Picture 4" descr="C:\Users\User\Desktop\αρχείο λήψης (3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3467" y="3369733"/>
            <a:ext cx="3606800" cy="2531533"/>
          </a:xfrm>
          <a:prstGeom prst="rect">
            <a:avLst/>
          </a:prstGeom>
          <a:noFill/>
        </p:spPr>
      </p:pic>
      <p:pic>
        <p:nvPicPr>
          <p:cNvPr id="2053" name="Picture 5" descr="C:\Users\User\Desktop\αρχείο λήψης (4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2133" y="3513667"/>
            <a:ext cx="3132667" cy="2226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Αναγνώριση Κινδύνων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Ξηρή βλάστηση.</a:t>
            </a:r>
          </a:p>
          <a:p>
            <a:r>
              <a:t>Ισχυροί άνεμοι.</a:t>
            </a:r>
          </a:p>
          <a:p>
            <a:r>
              <a:t>Ανθρώπινες δραστηριότητες.</a:t>
            </a:r>
          </a:p>
          <a:p>
            <a:r>
              <a:t>Παράδειγμα: Καύση υπολειμμάτων καλλιεργειών.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Σημειώσεις: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Οι περισσότεροι κίνδυνοι σχετίζονται με τον καιρό και τον άνθρωπο. Μικρά λάθη μπορούν να προκαλέσουν μεγάλες καταστροφές.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3074" name="Picture 2" descr="C:\Users\User\Desktop\αρχείο λήψης (5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4045" y="3445933"/>
            <a:ext cx="2757488" cy="205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Μέτρα Πρόληψης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Καθαρισμός οικοπέδων.</a:t>
            </a:r>
          </a:p>
          <a:p>
            <a:r>
              <a:t>Δημιουργία αντιπυρικών ζωνών.</a:t>
            </a:r>
          </a:p>
          <a:p>
            <a:r>
              <a:t>Παράδειγμα: Απομάκρυνση ξερών χόρτων γύρω από οικισμούς.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ξοχή">
  <a:themeElements>
    <a:clrScheme name="Προεξοχή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Προεξοχή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Προεξοχή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1215</TotalTime>
  <Words>502</Words>
  <Application>Microsoft Macintosh PowerPoint</Application>
  <PresentationFormat>Προβολή στην οθόνη (4:3)</PresentationFormat>
  <Paragraphs>83</Paragraphs>
  <Slides>26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Προεξοχή</vt:lpstr>
      <vt:lpstr>ΣΑΕΚ ΤΡΙΠΟΛΗΣ Ειδικότητα:ΤΕΧΝΙΚΟΣ ΔΑΣΙΚΗΣ ΠΡΟΣΤΑΣΙΑΣ</vt:lpstr>
      <vt:lpstr>Πρόληψη &amp; Καταστολή Δασικών Πυρκαγιών</vt:lpstr>
      <vt:lpstr>Εισαγωγή</vt:lpstr>
      <vt:lpstr>Σημειώσεις:</vt:lpstr>
      <vt:lpstr>Έλεγχος Οικοσυστημάτων</vt:lpstr>
      <vt:lpstr>Σημειώσεις:</vt:lpstr>
      <vt:lpstr>Αναγνώριση Κινδύνων</vt:lpstr>
      <vt:lpstr>Σημειώσεις:</vt:lpstr>
      <vt:lpstr>Μέτρα Πρόληψης</vt:lpstr>
      <vt:lpstr>Σημειώσεις:</vt:lpstr>
      <vt:lpstr>Αντιπυρικά Έργα</vt:lpstr>
      <vt:lpstr>Σημειώσεις:</vt:lpstr>
      <vt:lpstr>Ρόλος Επιστημόνων</vt:lpstr>
      <vt:lpstr>Σημειώσεις:</vt:lpstr>
      <vt:lpstr>Καταστολή Πυρκαγιών</vt:lpstr>
      <vt:lpstr>Σημειώσεις:</vt:lpstr>
      <vt:lpstr>Τεχνικές Κατάσβεσης</vt:lpstr>
      <vt:lpstr>Σημειώσεις:</vt:lpstr>
      <vt:lpstr>Εξοπλισμός</vt:lpstr>
      <vt:lpstr>Σημειώσεις:</vt:lpstr>
      <vt:lpstr>Ασφάλεια</vt:lpstr>
      <vt:lpstr>Σημειώσεις:</vt:lpstr>
      <vt:lpstr>Πρώτες Βοήθειες</vt:lpstr>
      <vt:lpstr>Σημειώσεις:</vt:lpstr>
      <vt:lpstr>Συμπέρασμα</vt:lpstr>
      <vt:lpstr>Βιβλιογραφία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Πρόληψη &amp; Καταστολή Δασικών Πυρκαγιών</dc:title>
  <dc:creator>User</dc:creator>
  <dc:description>generated using python-pptx</dc:description>
  <cp:lastModifiedBy>User</cp:lastModifiedBy>
  <cp:revision>14</cp:revision>
  <dcterms:created xsi:type="dcterms:W3CDTF">2013-01-27T09:14:16Z</dcterms:created>
  <dcterms:modified xsi:type="dcterms:W3CDTF">2026-03-25T10:11:16Z</dcterms:modified>
</cp:coreProperties>
</file>