
<file path=[Content_Types].xml><?xml version="1.0" encoding="utf-8"?>
<Types xmlns="http://schemas.openxmlformats.org/package/2006/content-types">
  <Override PartName="/customXml/itemProps3.xml" ContentType="application/vnd.openxmlformats-officedocument.customXmlProperties+xml"/>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docProps/custom.xml" ContentType="application/vnd.openxmlformats-officedocument.custom-properties+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customXml/itemProps2.xml" ContentType="application/vnd.openxmlformats-officedocument.customXml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notesMasterIdLst>
    <p:notesMasterId r:id="rId25"/>
  </p:notesMasterIdLst>
  <p:handoutMasterIdLst>
    <p:handoutMasterId r:id="rId26"/>
  </p:handoutMasterIdLst>
  <p:sldIdLst>
    <p:sldId id="256" r:id="rId5"/>
    <p:sldId id="265" r:id="rId6"/>
    <p:sldId id="275" r:id="rId7"/>
    <p:sldId id="276" r:id="rId8"/>
    <p:sldId id="277" r:id="rId9"/>
    <p:sldId id="266" r:id="rId10"/>
    <p:sldId id="272" r:id="rId11"/>
    <p:sldId id="267" r:id="rId12"/>
    <p:sldId id="268" r:id="rId13"/>
    <p:sldId id="273" r:id="rId14"/>
    <p:sldId id="274" r:id="rId15"/>
    <p:sldId id="279" r:id="rId16"/>
    <p:sldId id="280" r:id="rId17"/>
    <p:sldId id="278" r:id="rId18"/>
    <p:sldId id="270" r:id="rId19"/>
    <p:sldId id="271" r:id="rId20"/>
    <p:sldId id="281" r:id="rId21"/>
    <p:sldId id="282" r:id="rId22"/>
    <p:sldId id="284" r:id="rId23"/>
    <p:sldId id="285" r:id="rId24"/>
  </p:sldIdLst>
  <p:sldSz cx="12188825" cy="6858000"/>
  <p:notesSz cx="6858000" cy="9144000"/>
  <p:defaultTextStyle>
    <a:defPPr rtl="0">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8" pos="3839">
          <p15:clr>
            <a:srgbClr val="A4A3A4"/>
          </p15:clr>
        </p15:guide>
      </p15:sldGuideLst>
    </p:ext>
    <p:ext uri="{2D200454-40CA-4A62-9FC3-DE9A4176ACB9}">
      <p15:notes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706" autoAdjust="0"/>
  </p:normalViewPr>
  <p:slideViewPr>
    <p:cSldViewPr showGuides="1">
      <p:cViewPr varScale="1">
        <p:scale>
          <a:sx n="69" d="100"/>
          <a:sy n="69" d="100"/>
        </p:scale>
        <p:origin x="-756" y="-102"/>
      </p:cViewPr>
      <p:guideLst>
        <p:guide orient="horz" pos="2160"/>
        <p:guide pos="3839"/>
      </p:guideLst>
    </p:cSldViewPr>
  </p:slideViewPr>
  <p:notesTextViewPr>
    <p:cViewPr>
      <p:scale>
        <a:sx n="1" d="1"/>
        <a:sy n="1" d="1"/>
      </p:scale>
      <p:origin x="0" y="0"/>
    </p:cViewPr>
  </p:notesTextViewPr>
  <p:notesViewPr>
    <p:cSldViewPr showGuides="1">
      <p:cViewPr varScale="1">
        <p:scale>
          <a:sx n="90" d="100"/>
          <a:sy n="90" d="100"/>
        </p:scale>
        <p:origin x="3774" y="90"/>
      </p:cViewPr>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handoutMaster" Target="handoutMasters/handoutMaster1.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presProps" Target="presProps.xml"/><Relationship Id="rId30"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pPr rtl="0"/>
            <a:endParaRPr lang="el-GR" dirty="0"/>
          </a:p>
        </p:txBody>
      </p:sp>
      <p:sp>
        <p:nvSpPr>
          <p:cNvPr id="3" name="Θέση ημερομηνίας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pPr rtl="0"/>
            <a:fld id="{25789515-78A9-49CE-83E5-FDBBDA9F7590}" type="datetime1">
              <a:rPr lang="el-GR" smtClean="0"/>
              <a:pPr rtl="0"/>
              <a:t>29/1/2018</a:t>
            </a:fld>
            <a:endParaRPr lang="el-GR" dirty="0"/>
          </a:p>
        </p:txBody>
      </p:sp>
      <p:sp>
        <p:nvSpPr>
          <p:cNvPr id="4" name="Θέση υποσέλιδου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pPr rtl="0"/>
            <a:endParaRPr lang="el-GR" dirty="0"/>
          </a:p>
        </p:txBody>
      </p:sp>
      <p:sp>
        <p:nvSpPr>
          <p:cNvPr id="5" name="Θέση αριθμού διαφάνειας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pPr rtl="0"/>
            <a:fld id="{CA4CBEF8-5CDE-472B-839B-B8BB0C881006}" type="slidenum">
              <a:rPr lang="el-GR"/>
              <a:pPr rtl="0"/>
              <a:t>‹#›</a:t>
            </a:fld>
            <a:endParaRPr lang="el-GR" dirty="0"/>
          </a:p>
        </p:txBody>
      </p:sp>
    </p:spTree>
    <p:extLst>
      <p:ext uri="{BB962C8B-B14F-4D97-AF65-F5344CB8AC3E}">
        <p14:creationId xmlns:p14="http://schemas.microsoft.com/office/powerpoint/2010/main" xmlns="" val="426328929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rtl="0"/>
            <a:endParaRPr lang="el-GR" noProof="0" dirty="0"/>
          </a:p>
        </p:txBody>
      </p:sp>
      <p:sp>
        <p:nvSpPr>
          <p:cNvPr id="3" name="Θέση ημερομηνίας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36F7531-DC86-42EB-AA84-AC3B7D7266E7}" type="datetime1">
              <a:rPr lang="el-GR" smtClean="0"/>
              <a:pPr/>
              <a:t>29/1/2018</a:t>
            </a:fld>
            <a:endParaRPr lang="el-GR" dirty="0"/>
          </a:p>
        </p:txBody>
      </p:sp>
      <p:sp>
        <p:nvSpPr>
          <p:cNvPr id="4" name="Θέση εικόνας διαφάνειας 3"/>
          <p:cNvSpPr>
            <a:spLocks noGrp="1" noRot="1" noChangeAspect="1"/>
          </p:cNvSpPr>
          <p:nvPr>
            <p:ph type="sldImg" idx="2"/>
          </p:nvPr>
        </p:nvSpPr>
        <p:spPr>
          <a:xfrm>
            <a:off x="382588" y="685800"/>
            <a:ext cx="6092825" cy="3429000"/>
          </a:xfrm>
          <a:prstGeom prst="rect">
            <a:avLst/>
          </a:prstGeom>
          <a:noFill/>
          <a:ln w="12700">
            <a:solidFill>
              <a:prstClr val="black"/>
            </a:solidFill>
          </a:ln>
        </p:spPr>
        <p:txBody>
          <a:bodyPr vert="horz" lIns="91440" tIns="45720" rIns="91440" bIns="45720" rtlCol="0" anchor="ctr"/>
          <a:lstStyle/>
          <a:p>
            <a:pPr rtl="0"/>
            <a:endParaRPr lang="el-GR" noProof="0" dirty="0"/>
          </a:p>
        </p:txBody>
      </p:sp>
      <p:sp>
        <p:nvSpPr>
          <p:cNvPr id="5" name="Θέση σημειώσεων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rtl="0"/>
            <a:r>
              <a:rPr lang="el-GR" noProof="0" dirty="0"/>
              <a:t>Στυλ υποδείγματος κειμένου</a:t>
            </a:r>
          </a:p>
          <a:p>
            <a:pPr lvl="1" rtl="0"/>
            <a:r>
              <a:rPr lang="el-GR" noProof="0" dirty="0"/>
              <a:t>Δεύτερου επιπέδου</a:t>
            </a:r>
          </a:p>
          <a:p>
            <a:pPr lvl="2" rtl="0"/>
            <a:r>
              <a:rPr lang="el-GR" noProof="0" dirty="0"/>
              <a:t>Τρίτου επιπέδου</a:t>
            </a:r>
          </a:p>
          <a:p>
            <a:pPr lvl="3" rtl="0"/>
            <a:r>
              <a:rPr lang="el-GR" noProof="0" dirty="0"/>
              <a:t>Τέταρτου επιπέδου</a:t>
            </a:r>
          </a:p>
          <a:p>
            <a:pPr lvl="4" rtl="0"/>
            <a:r>
              <a:rPr lang="el-GR" noProof="0" dirty="0"/>
              <a:t>Πέμπτου επιπέδου</a:t>
            </a:r>
          </a:p>
        </p:txBody>
      </p:sp>
      <p:sp>
        <p:nvSpPr>
          <p:cNvPr id="6" name="Θέση υποσέλιδου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rtl="0"/>
            <a:endParaRPr lang="el-GR" noProof="0" dirty="0"/>
          </a:p>
        </p:txBody>
      </p:sp>
      <p:sp>
        <p:nvSpPr>
          <p:cNvPr id="7" name="Θέση αριθμού διαφάνειας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rtl="0"/>
            <a:fld id="{6BB98AFB-CB0D-4DFE-87B9-B4B0D0DE73CD}" type="slidenum">
              <a:rPr lang="el-GR" noProof="0"/>
              <a:pPr rtl="0"/>
              <a:t>‹#›</a:t>
            </a:fld>
            <a:endParaRPr lang="el-GR" noProof="0" dirty="0"/>
          </a:p>
        </p:txBody>
      </p:sp>
    </p:spTree>
    <p:extLst>
      <p:ext uri="{BB962C8B-B14F-4D97-AF65-F5344CB8AC3E}">
        <p14:creationId xmlns:p14="http://schemas.microsoft.com/office/powerpoint/2010/main" xmlns="" val="251280581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dirty="0"/>
          </a:p>
        </p:txBody>
      </p:sp>
      <p:sp>
        <p:nvSpPr>
          <p:cNvPr id="4" name="Θέση αριθμού διαφάνειας 3"/>
          <p:cNvSpPr>
            <a:spLocks noGrp="1"/>
          </p:cNvSpPr>
          <p:nvPr>
            <p:ph type="sldNum" sz="quarter" idx="10"/>
          </p:nvPr>
        </p:nvSpPr>
        <p:spPr/>
        <p:txBody>
          <a:bodyPr/>
          <a:lstStyle/>
          <a:p>
            <a:pPr rtl="0"/>
            <a:fld id="{6BB98AFB-CB0D-4DFE-87B9-B4B0D0DE73CD}" type="slidenum">
              <a:rPr lang="el-GR" smtClean="0"/>
              <a:pPr rtl="0"/>
              <a:t>1</a:t>
            </a:fld>
            <a:endParaRPr lang="el-GR" dirty="0"/>
          </a:p>
        </p:txBody>
      </p:sp>
    </p:spTree>
    <p:extLst>
      <p:ext uri="{BB962C8B-B14F-4D97-AF65-F5344CB8AC3E}">
        <p14:creationId xmlns:p14="http://schemas.microsoft.com/office/powerpoint/2010/main" xmlns="" val="180797113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dirty="0"/>
          </a:p>
        </p:txBody>
      </p:sp>
      <p:sp>
        <p:nvSpPr>
          <p:cNvPr id="4" name="Θέση αριθμού διαφάνειας 3"/>
          <p:cNvSpPr>
            <a:spLocks noGrp="1"/>
          </p:cNvSpPr>
          <p:nvPr>
            <p:ph type="sldNum" sz="quarter" idx="10"/>
          </p:nvPr>
        </p:nvSpPr>
        <p:spPr/>
        <p:txBody>
          <a:bodyPr/>
          <a:lstStyle/>
          <a:p>
            <a:pPr rtl="0"/>
            <a:fld id="{6BB98AFB-CB0D-4DFE-87B9-B4B0D0DE73CD}" type="slidenum">
              <a:rPr lang="el-GR" smtClean="0"/>
              <a:pPr rtl="0"/>
              <a:t>2</a:t>
            </a:fld>
            <a:endParaRPr lang="el-GR" dirty="0"/>
          </a:p>
        </p:txBody>
      </p:sp>
    </p:spTree>
    <p:extLst>
      <p:ext uri="{BB962C8B-B14F-4D97-AF65-F5344CB8AC3E}">
        <p14:creationId xmlns:p14="http://schemas.microsoft.com/office/powerpoint/2010/main" xmlns="" val="61289164"/>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Τίτλος 1"/>
          <p:cNvSpPr>
            <a:spLocks noGrp="1"/>
          </p:cNvSpPr>
          <p:nvPr>
            <p:ph type="ctrTitle"/>
          </p:nvPr>
        </p:nvSpPr>
        <p:spPr>
          <a:xfrm>
            <a:off x="1065214" y="533400"/>
            <a:ext cx="5029200" cy="2514601"/>
          </a:xfrm>
        </p:spPr>
        <p:txBody>
          <a:bodyPr rtlCol="0">
            <a:noAutofit/>
          </a:bodyPr>
          <a:lstStyle>
            <a:lvl1pPr>
              <a:defRPr sz="5200"/>
            </a:lvl1pPr>
          </a:lstStyle>
          <a:p>
            <a:pPr rtl="0"/>
            <a:r>
              <a:rPr lang="en-US" noProof="0" smtClean="0"/>
              <a:t>Click to edit Master title style</a:t>
            </a:r>
            <a:endParaRPr lang="el-GR" noProof="0" dirty="0"/>
          </a:p>
        </p:txBody>
      </p:sp>
      <p:sp>
        <p:nvSpPr>
          <p:cNvPr id="3" name="Υπότιτλος 2"/>
          <p:cNvSpPr>
            <a:spLocks noGrp="1"/>
          </p:cNvSpPr>
          <p:nvPr>
            <p:ph type="subTitle" idx="1"/>
          </p:nvPr>
        </p:nvSpPr>
        <p:spPr>
          <a:xfrm>
            <a:off x="1065212" y="3403600"/>
            <a:ext cx="5029201" cy="1397000"/>
          </a:xfrm>
        </p:spPr>
        <p:txBody>
          <a:bodyPr rtlCol="0">
            <a:normAutofit/>
          </a:bodyPr>
          <a:lstStyle>
            <a:lvl1pPr marL="0" indent="0" algn="l">
              <a:spcBef>
                <a:spcPts val="600"/>
              </a:spcBef>
              <a:buNone/>
              <a:defRPr sz="2400">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pPr rtl="0"/>
            <a:r>
              <a:rPr lang="en-US" noProof="0" smtClean="0"/>
              <a:t>Click to edit Master subtitle style</a:t>
            </a:r>
            <a:endParaRPr lang="el-GR" noProof="0" dirty="0"/>
          </a:p>
        </p:txBody>
      </p:sp>
      <p:sp>
        <p:nvSpPr>
          <p:cNvPr id="5" name="Θέση υποσέλιδου 4"/>
          <p:cNvSpPr>
            <a:spLocks noGrp="1"/>
          </p:cNvSpPr>
          <p:nvPr>
            <p:ph type="ftr" sz="quarter" idx="11"/>
          </p:nvPr>
        </p:nvSpPr>
        <p:spPr/>
        <p:txBody>
          <a:bodyPr rtlCol="0"/>
          <a:lstStyle/>
          <a:p>
            <a:pPr rtl="0"/>
            <a:r>
              <a:rPr lang="el-GR" noProof="0" dirty="0"/>
              <a:t>Προσθήκη υποσέλιδου</a:t>
            </a:r>
          </a:p>
        </p:txBody>
      </p:sp>
      <p:sp>
        <p:nvSpPr>
          <p:cNvPr id="4" name="Θέση ημερομηνίας 3"/>
          <p:cNvSpPr>
            <a:spLocks noGrp="1"/>
          </p:cNvSpPr>
          <p:nvPr>
            <p:ph type="dt" sz="half" idx="10"/>
          </p:nvPr>
        </p:nvSpPr>
        <p:spPr/>
        <p:txBody>
          <a:bodyPr rtlCol="0"/>
          <a:lstStyle>
            <a:lvl1pPr>
              <a:defRPr/>
            </a:lvl1pPr>
          </a:lstStyle>
          <a:p>
            <a:fld id="{D3C21550-86E3-4551-A7B5-AEBDE8EC0834}" type="datetime1">
              <a:rPr lang="el-GR" smtClean="0"/>
              <a:pPr/>
              <a:t>29/1/2018</a:t>
            </a:fld>
            <a:endParaRPr lang="el-GR" dirty="0"/>
          </a:p>
        </p:txBody>
      </p:sp>
      <p:sp>
        <p:nvSpPr>
          <p:cNvPr id="6" name="Θέση αριθμού διαφάνειας 5"/>
          <p:cNvSpPr>
            <a:spLocks noGrp="1"/>
          </p:cNvSpPr>
          <p:nvPr>
            <p:ph type="sldNum" sz="quarter" idx="12"/>
          </p:nvPr>
        </p:nvSpPr>
        <p:spPr/>
        <p:txBody>
          <a:bodyPr rtlCol="0"/>
          <a:lstStyle/>
          <a:p>
            <a:pPr rtl="0"/>
            <a:fld id="{AAEAE4A8-A6E5-453E-B946-FB774B73F48C}" type="slidenum">
              <a:rPr lang="el-GR" noProof="0"/>
              <a:pPr rtl="0"/>
              <a:t>‹#›</a:t>
            </a:fld>
            <a:endParaRPr lang="el-GR" noProof="0" dirty="0"/>
          </a:p>
        </p:txBody>
      </p:sp>
    </p:spTree>
    <p:extLst>
      <p:ext uri="{BB962C8B-B14F-4D97-AF65-F5344CB8AC3E}">
        <p14:creationId xmlns:p14="http://schemas.microsoft.com/office/powerpoint/2010/main" xmlns="" val="664752039"/>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rtlCol="0"/>
          <a:lstStyle/>
          <a:p>
            <a:pPr rtl="0"/>
            <a:r>
              <a:rPr lang="en-US" noProof="0" smtClean="0"/>
              <a:t>Click to edit Master title style</a:t>
            </a:r>
            <a:endParaRPr lang="el-GR" noProof="0" dirty="0"/>
          </a:p>
        </p:txBody>
      </p:sp>
      <p:sp>
        <p:nvSpPr>
          <p:cNvPr id="3" name="Θέση κατακόρυφου κειμένου 2"/>
          <p:cNvSpPr>
            <a:spLocks noGrp="1"/>
          </p:cNvSpPr>
          <p:nvPr>
            <p:ph type="body" orient="vert" idx="1"/>
          </p:nvPr>
        </p:nvSpPr>
        <p:spPr/>
        <p:txBody>
          <a:bodyPr vert="eaVert" rtlCol="0"/>
          <a:lstStyle/>
          <a:p>
            <a:pPr lvl="0" rtl="0"/>
            <a:r>
              <a:rPr lang="en-US" noProof="0" smtClean="0"/>
              <a:t>Click to edit Master text styles</a:t>
            </a:r>
          </a:p>
          <a:p>
            <a:pPr lvl="1" rtl="0"/>
            <a:r>
              <a:rPr lang="en-US" noProof="0" smtClean="0"/>
              <a:t>Second level</a:t>
            </a:r>
          </a:p>
          <a:p>
            <a:pPr lvl="2" rtl="0"/>
            <a:r>
              <a:rPr lang="en-US" noProof="0" smtClean="0"/>
              <a:t>Third level</a:t>
            </a:r>
          </a:p>
          <a:p>
            <a:pPr lvl="3" rtl="0"/>
            <a:r>
              <a:rPr lang="en-US" noProof="0" smtClean="0"/>
              <a:t>Fourth level</a:t>
            </a:r>
          </a:p>
          <a:p>
            <a:pPr lvl="4" rtl="0"/>
            <a:r>
              <a:rPr lang="en-US" noProof="0" smtClean="0"/>
              <a:t>Fifth level</a:t>
            </a:r>
            <a:endParaRPr lang="el-GR" noProof="0" dirty="0"/>
          </a:p>
        </p:txBody>
      </p:sp>
      <p:sp>
        <p:nvSpPr>
          <p:cNvPr id="5" name="Θέση υποσέλιδου 4"/>
          <p:cNvSpPr>
            <a:spLocks noGrp="1"/>
          </p:cNvSpPr>
          <p:nvPr>
            <p:ph type="ftr" sz="quarter" idx="11"/>
          </p:nvPr>
        </p:nvSpPr>
        <p:spPr/>
        <p:txBody>
          <a:bodyPr rtlCol="0"/>
          <a:lstStyle/>
          <a:p>
            <a:pPr rtl="0"/>
            <a:r>
              <a:rPr lang="el-GR" noProof="0" dirty="0"/>
              <a:t>Προσθήκη υποσέλιδου</a:t>
            </a:r>
          </a:p>
        </p:txBody>
      </p:sp>
      <p:sp>
        <p:nvSpPr>
          <p:cNvPr id="4" name="Θέση ημερομηνίας 3"/>
          <p:cNvSpPr>
            <a:spLocks noGrp="1"/>
          </p:cNvSpPr>
          <p:nvPr>
            <p:ph type="dt" sz="half" idx="10"/>
          </p:nvPr>
        </p:nvSpPr>
        <p:spPr/>
        <p:txBody>
          <a:bodyPr rtlCol="0"/>
          <a:lstStyle>
            <a:lvl1pPr>
              <a:defRPr/>
            </a:lvl1pPr>
          </a:lstStyle>
          <a:p>
            <a:fld id="{12459FC5-5108-4CF0-9F5C-41A5CE439E90}" type="datetime1">
              <a:rPr lang="el-GR" smtClean="0"/>
              <a:pPr/>
              <a:t>29/1/2018</a:t>
            </a:fld>
            <a:endParaRPr lang="el-GR" dirty="0"/>
          </a:p>
        </p:txBody>
      </p:sp>
      <p:sp>
        <p:nvSpPr>
          <p:cNvPr id="6" name="Θέση αριθμού διαφάνειας 5"/>
          <p:cNvSpPr>
            <a:spLocks noGrp="1"/>
          </p:cNvSpPr>
          <p:nvPr>
            <p:ph type="sldNum" sz="quarter" idx="12"/>
          </p:nvPr>
        </p:nvSpPr>
        <p:spPr/>
        <p:txBody>
          <a:bodyPr rtlCol="0"/>
          <a:lstStyle/>
          <a:p>
            <a:pPr rtl="0"/>
            <a:fld id="{AAEAE4A8-A6E5-453E-B946-FB774B73F48C}" type="slidenum">
              <a:rPr lang="el-GR" noProof="0"/>
              <a:pPr rtl="0"/>
              <a:t>‹#›</a:t>
            </a:fld>
            <a:endParaRPr lang="el-GR" noProof="0" dirty="0"/>
          </a:p>
        </p:txBody>
      </p:sp>
    </p:spTree>
    <p:extLst>
      <p:ext uri="{BB962C8B-B14F-4D97-AF65-F5344CB8AC3E}">
        <p14:creationId xmlns:p14="http://schemas.microsoft.com/office/powerpoint/2010/main" xmlns="" val="2668093585"/>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p:nvPr>
        </p:nvSpPr>
        <p:spPr>
          <a:xfrm>
            <a:off x="8761412" y="533400"/>
            <a:ext cx="2362201" cy="5486400"/>
          </a:xfrm>
        </p:spPr>
        <p:txBody>
          <a:bodyPr vert="eaVert" rtlCol="0"/>
          <a:lstStyle/>
          <a:p>
            <a:pPr rtl="0"/>
            <a:r>
              <a:rPr lang="en-US" noProof="0" smtClean="0"/>
              <a:t>Click to edit Master title style</a:t>
            </a:r>
            <a:endParaRPr lang="el-GR" noProof="0" dirty="0"/>
          </a:p>
        </p:txBody>
      </p:sp>
      <p:sp>
        <p:nvSpPr>
          <p:cNvPr id="3" name="Θέση κατακόρυφου κειμένου 2"/>
          <p:cNvSpPr>
            <a:spLocks noGrp="1"/>
          </p:cNvSpPr>
          <p:nvPr>
            <p:ph type="body" orient="vert" idx="1"/>
          </p:nvPr>
        </p:nvSpPr>
        <p:spPr>
          <a:xfrm>
            <a:off x="1065213" y="533400"/>
            <a:ext cx="7467599" cy="5486400"/>
          </a:xfrm>
        </p:spPr>
        <p:txBody>
          <a:bodyPr vert="eaVert" rtlCol="0"/>
          <a:lstStyle/>
          <a:p>
            <a:pPr lvl="0" rtl="0"/>
            <a:r>
              <a:rPr lang="en-US" noProof="0" smtClean="0"/>
              <a:t>Click to edit Master text styles</a:t>
            </a:r>
          </a:p>
          <a:p>
            <a:pPr lvl="1" rtl="0"/>
            <a:r>
              <a:rPr lang="en-US" noProof="0" smtClean="0"/>
              <a:t>Second level</a:t>
            </a:r>
          </a:p>
          <a:p>
            <a:pPr lvl="2" rtl="0"/>
            <a:r>
              <a:rPr lang="en-US" noProof="0" smtClean="0"/>
              <a:t>Third level</a:t>
            </a:r>
          </a:p>
          <a:p>
            <a:pPr lvl="3" rtl="0"/>
            <a:r>
              <a:rPr lang="en-US" noProof="0" smtClean="0"/>
              <a:t>Fourth level</a:t>
            </a:r>
          </a:p>
          <a:p>
            <a:pPr lvl="4" rtl="0"/>
            <a:r>
              <a:rPr lang="en-US" noProof="0" smtClean="0"/>
              <a:t>Fifth level</a:t>
            </a:r>
            <a:endParaRPr lang="el-GR" noProof="0" dirty="0"/>
          </a:p>
        </p:txBody>
      </p:sp>
      <p:sp>
        <p:nvSpPr>
          <p:cNvPr id="5" name="Θέση υποσέλιδου 4"/>
          <p:cNvSpPr>
            <a:spLocks noGrp="1"/>
          </p:cNvSpPr>
          <p:nvPr>
            <p:ph type="ftr" sz="quarter" idx="11"/>
          </p:nvPr>
        </p:nvSpPr>
        <p:spPr/>
        <p:txBody>
          <a:bodyPr rtlCol="0"/>
          <a:lstStyle/>
          <a:p>
            <a:pPr rtl="0"/>
            <a:r>
              <a:rPr lang="el-GR" noProof="0" dirty="0"/>
              <a:t>Προσθήκη υποσέλιδου</a:t>
            </a:r>
          </a:p>
        </p:txBody>
      </p:sp>
      <p:sp>
        <p:nvSpPr>
          <p:cNvPr id="4" name="Θέση ημερομηνίας 3"/>
          <p:cNvSpPr>
            <a:spLocks noGrp="1"/>
          </p:cNvSpPr>
          <p:nvPr>
            <p:ph type="dt" sz="half" idx="10"/>
          </p:nvPr>
        </p:nvSpPr>
        <p:spPr/>
        <p:txBody>
          <a:bodyPr rtlCol="0"/>
          <a:lstStyle>
            <a:lvl1pPr>
              <a:defRPr/>
            </a:lvl1pPr>
          </a:lstStyle>
          <a:p>
            <a:fld id="{E97E51A5-CEFE-42DA-AA96-E6687CADB33D}" type="datetime1">
              <a:rPr lang="el-GR" smtClean="0"/>
              <a:pPr/>
              <a:t>29/1/2018</a:t>
            </a:fld>
            <a:endParaRPr lang="el-GR" dirty="0"/>
          </a:p>
        </p:txBody>
      </p:sp>
      <p:sp>
        <p:nvSpPr>
          <p:cNvPr id="6" name="Θέση αριθμού διαφάνειας 5"/>
          <p:cNvSpPr>
            <a:spLocks noGrp="1"/>
          </p:cNvSpPr>
          <p:nvPr>
            <p:ph type="sldNum" sz="quarter" idx="12"/>
          </p:nvPr>
        </p:nvSpPr>
        <p:spPr/>
        <p:txBody>
          <a:bodyPr rtlCol="0"/>
          <a:lstStyle/>
          <a:p>
            <a:pPr rtl="0"/>
            <a:fld id="{AAEAE4A8-A6E5-453E-B946-FB774B73F48C}" type="slidenum">
              <a:rPr lang="el-GR" noProof="0"/>
              <a:pPr rtl="0"/>
              <a:t>‹#›</a:t>
            </a:fld>
            <a:endParaRPr lang="el-GR" noProof="0" dirty="0"/>
          </a:p>
        </p:txBody>
      </p:sp>
    </p:spTree>
    <p:extLst>
      <p:ext uri="{BB962C8B-B14F-4D97-AF65-F5344CB8AC3E}">
        <p14:creationId xmlns:p14="http://schemas.microsoft.com/office/powerpoint/2010/main" xmlns="" val="188244993"/>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rtlCol="0"/>
          <a:lstStyle/>
          <a:p>
            <a:pPr rtl="0"/>
            <a:r>
              <a:rPr lang="en-US" noProof="0" smtClean="0"/>
              <a:t>Click to edit Master title style</a:t>
            </a:r>
            <a:endParaRPr lang="el-GR" noProof="0" dirty="0"/>
          </a:p>
        </p:txBody>
      </p:sp>
      <p:sp>
        <p:nvSpPr>
          <p:cNvPr id="3" name="Θέση περιεχομένου 2"/>
          <p:cNvSpPr>
            <a:spLocks noGrp="1"/>
          </p:cNvSpPr>
          <p:nvPr>
            <p:ph idx="1"/>
          </p:nvPr>
        </p:nvSpPr>
        <p:spPr/>
        <p:txBody>
          <a:bodyPr rtlCol="0"/>
          <a:lstStyle/>
          <a:p>
            <a:pPr lvl="0" rtl="0"/>
            <a:r>
              <a:rPr lang="en-US" noProof="0" smtClean="0"/>
              <a:t>Click to edit Master text styles</a:t>
            </a:r>
          </a:p>
          <a:p>
            <a:pPr lvl="1" rtl="0"/>
            <a:r>
              <a:rPr lang="en-US" noProof="0" smtClean="0"/>
              <a:t>Second level</a:t>
            </a:r>
          </a:p>
          <a:p>
            <a:pPr lvl="2" rtl="0"/>
            <a:r>
              <a:rPr lang="en-US" noProof="0" smtClean="0"/>
              <a:t>Third level</a:t>
            </a:r>
          </a:p>
          <a:p>
            <a:pPr lvl="3" rtl="0"/>
            <a:r>
              <a:rPr lang="en-US" noProof="0" smtClean="0"/>
              <a:t>Fourth level</a:t>
            </a:r>
          </a:p>
          <a:p>
            <a:pPr lvl="4" rtl="0"/>
            <a:r>
              <a:rPr lang="en-US" noProof="0" smtClean="0"/>
              <a:t>Fifth level</a:t>
            </a:r>
            <a:endParaRPr lang="el-GR" noProof="0" dirty="0"/>
          </a:p>
        </p:txBody>
      </p:sp>
      <p:sp>
        <p:nvSpPr>
          <p:cNvPr id="5" name="Θέση υποσέλιδου 4"/>
          <p:cNvSpPr>
            <a:spLocks noGrp="1"/>
          </p:cNvSpPr>
          <p:nvPr>
            <p:ph type="ftr" sz="quarter" idx="11"/>
          </p:nvPr>
        </p:nvSpPr>
        <p:spPr/>
        <p:txBody>
          <a:bodyPr rtlCol="0"/>
          <a:lstStyle/>
          <a:p>
            <a:pPr rtl="0"/>
            <a:r>
              <a:rPr lang="el-GR" noProof="0" dirty="0"/>
              <a:t>Προσθήκη υποσέλιδου</a:t>
            </a:r>
          </a:p>
        </p:txBody>
      </p:sp>
      <p:sp>
        <p:nvSpPr>
          <p:cNvPr id="4" name="Θέση ημερομηνίας 3"/>
          <p:cNvSpPr>
            <a:spLocks noGrp="1"/>
          </p:cNvSpPr>
          <p:nvPr>
            <p:ph type="dt" sz="half" idx="10"/>
          </p:nvPr>
        </p:nvSpPr>
        <p:spPr/>
        <p:txBody>
          <a:bodyPr rtlCol="0"/>
          <a:lstStyle>
            <a:lvl1pPr>
              <a:defRPr/>
            </a:lvl1pPr>
          </a:lstStyle>
          <a:p>
            <a:fld id="{804BBFBB-F7D9-45A8-9EB9-C621BBD607B9}" type="datetime1">
              <a:rPr lang="el-GR" smtClean="0"/>
              <a:pPr/>
              <a:t>29/1/2018</a:t>
            </a:fld>
            <a:endParaRPr lang="el-GR" dirty="0"/>
          </a:p>
        </p:txBody>
      </p:sp>
      <p:sp>
        <p:nvSpPr>
          <p:cNvPr id="6" name="Θέση αριθμού διαφάνειας 5"/>
          <p:cNvSpPr>
            <a:spLocks noGrp="1"/>
          </p:cNvSpPr>
          <p:nvPr>
            <p:ph type="sldNum" sz="quarter" idx="12"/>
          </p:nvPr>
        </p:nvSpPr>
        <p:spPr/>
        <p:txBody>
          <a:bodyPr rtlCol="0"/>
          <a:lstStyle/>
          <a:p>
            <a:pPr rtl="0"/>
            <a:fld id="{AAEAE4A8-A6E5-453E-B946-FB774B73F48C}" type="slidenum">
              <a:rPr lang="el-GR" noProof="0"/>
              <a:pPr rtl="0"/>
              <a:t>‹#›</a:t>
            </a:fld>
            <a:endParaRPr lang="el-GR" noProof="0" dirty="0"/>
          </a:p>
        </p:txBody>
      </p:sp>
    </p:spTree>
    <p:extLst>
      <p:ext uri="{BB962C8B-B14F-4D97-AF65-F5344CB8AC3E}">
        <p14:creationId xmlns:p14="http://schemas.microsoft.com/office/powerpoint/2010/main" xmlns="" val="2429153314"/>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Τίτλος 1"/>
          <p:cNvSpPr>
            <a:spLocks noGrp="1"/>
          </p:cNvSpPr>
          <p:nvPr>
            <p:ph type="title"/>
          </p:nvPr>
        </p:nvSpPr>
        <p:spPr>
          <a:xfrm>
            <a:off x="1065214" y="533400"/>
            <a:ext cx="8686800" cy="2286000"/>
          </a:xfrm>
        </p:spPr>
        <p:txBody>
          <a:bodyPr rtlCol="0" anchor="b">
            <a:normAutofit/>
          </a:bodyPr>
          <a:lstStyle>
            <a:lvl1pPr algn="l">
              <a:defRPr sz="5400" b="1" cap="none" baseline="0"/>
            </a:lvl1pPr>
          </a:lstStyle>
          <a:p>
            <a:pPr rtl="0"/>
            <a:r>
              <a:rPr lang="en-US" noProof="0" smtClean="0"/>
              <a:t>Click to edit Master title style</a:t>
            </a:r>
            <a:endParaRPr lang="el-GR" noProof="0" dirty="0"/>
          </a:p>
        </p:txBody>
      </p:sp>
      <p:sp>
        <p:nvSpPr>
          <p:cNvPr id="3" name="Θέση κειμένου 2"/>
          <p:cNvSpPr>
            <a:spLocks noGrp="1"/>
          </p:cNvSpPr>
          <p:nvPr>
            <p:ph type="body" idx="1"/>
          </p:nvPr>
        </p:nvSpPr>
        <p:spPr>
          <a:xfrm>
            <a:off x="1065214" y="3124200"/>
            <a:ext cx="8686800" cy="1371600"/>
          </a:xfrm>
        </p:spPr>
        <p:txBody>
          <a:bodyPr rtlCol="0" anchor="t">
            <a:normAutofit/>
          </a:bodyPr>
          <a:lstStyle>
            <a:lvl1pPr marL="0" indent="0">
              <a:spcBef>
                <a:spcPts val="600"/>
              </a:spcBef>
              <a:buNone/>
              <a:defRPr sz="24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rtl="0"/>
            <a:r>
              <a:rPr lang="en-US" noProof="0" smtClean="0"/>
              <a:t>Click to edit Master text styles</a:t>
            </a:r>
          </a:p>
        </p:txBody>
      </p:sp>
      <p:sp>
        <p:nvSpPr>
          <p:cNvPr id="5" name="Θέση υποσέλιδου 4"/>
          <p:cNvSpPr>
            <a:spLocks noGrp="1"/>
          </p:cNvSpPr>
          <p:nvPr>
            <p:ph type="ftr" sz="quarter" idx="11"/>
          </p:nvPr>
        </p:nvSpPr>
        <p:spPr/>
        <p:txBody>
          <a:bodyPr rtlCol="0"/>
          <a:lstStyle/>
          <a:p>
            <a:pPr rtl="0"/>
            <a:r>
              <a:rPr lang="el-GR" noProof="0" dirty="0"/>
              <a:t>Προσθήκη υποσέλιδου</a:t>
            </a:r>
          </a:p>
        </p:txBody>
      </p:sp>
      <p:sp>
        <p:nvSpPr>
          <p:cNvPr id="4" name="Θέση ημερομηνίας 3"/>
          <p:cNvSpPr>
            <a:spLocks noGrp="1"/>
          </p:cNvSpPr>
          <p:nvPr>
            <p:ph type="dt" sz="half" idx="10"/>
          </p:nvPr>
        </p:nvSpPr>
        <p:spPr/>
        <p:txBody>
          <a:bodyPr rtlCol="0"/>
          <a:lstStyle>
            <a:lvl1pPr>
              <a:defRPr/>
            </a:lvl1pPr>
          </a:lstStyle>
          <a:p>
            <a:fld id="{7B0D90B5-8E4A-4AE6-8593-2BE0053ABBDF}" type="datetime1">
              <a:rPr lang="el-GR" smtClean="0"/>
              <a:pPr/>
              <a:t>29/1/2018</a:t>
            </a:fld>
            <a:endParaRPr lang="el-GR" dirty="0"/>
          </a:p>
        </p:txBody>
      </p:sp>
      <p:sp>
        <p:nvSpPr>
          <p:cNvPr id="6" name="Θέση αριθμού διαφάνειας 5"/>
          <p:cNvSpPr>
            <a:spLocks noGrp="1"/>
          </p:cNvSpPr>
          <p:nvPr>
            <p:ph type="sldNum" sz="quarter" idx="12"/>
          </p:nvPr>
        </p:nvSpPr>
        <p:spPr/>
        <p:txBody>
          <a:bodyPr rtlCol="0"/>
          <a:lstStyle/>
          <a:p>
            <a:pPr rtl="0"/>
            <a:fld id="{AAEAE4A8-A6E5-453E-B946-FB774B73F48C}" type="slidenum">
              <a:rPr lang="el-GR" noProof="0"/>
              <a:pPr rtl="0"/>
              <a:t>‹#›</a:t>
            </a:fld>
            <a:endParaRPr lang="el-GR" noProof="0" dirty="0"/>
          </a:p>
        </p:txBody>
      </p:sp>
    </p:spTree>
    <p:extLst>
      <p:ext uri="{BB962C8B-B14F-4D97-AF65-F5344CB8AC3E}">
        <p14:creationId xmlns:p14="http://schemas.microsoft.com/office/powerpoint/2010/main" xmlns="" val="3701331266"/>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p:cNvSpPr>
            <a:spLocks noGrp="1"/>
          </p:cNvSpPr>
          <p:nvPr>
            <p:ph type="title"/>
          </p:nvPr>
        </p:nvSpPr>
        <p:spPr/>
        <p:txBody>
          <a:bodyPr rtlCol="0"/>
          <a:lstStyle/>
          <a:p>
            <a:pPr rtl="0"/>
            <a:r>
              <a:rPr lang="en-US" noProof="0" smtClean="0"/>
              <a:t>Click to edit Master title style</a:t>
            </a:r>
            <a:endParaRPr lang="el-GR" noProof="0" dirty="0"/>
          </a:p>
        </p:txBody>
      </p:sp>
      <p:sp>
        <p:nvSpPr>
          <p:cNvPr id="3" name="Θέση περιεχομένου 2"/>
          <p:cNvSpPr>
            <a:spLocks noGrp="1"/>
          </p:cNvSpPr>
          <p:nvPr>
            <p:ph sz="half" idx="1"/>
          </p:nvPr>
        </p:nvSpPr>
        <p:spPr>
          <a:xfrm>
            <a:off x="1065212" y="1828800"/>
            <a:ext cx="4251960" cy="4191000"/>
          </a:xfrm>
        </p:spPr>
        <p:txBody>
          <a:bodyPr rtlCol="0">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rtl="0"/>
            <a:r>
              <a:rPr lang="en-US" noProof="0" smtClean="0"/>
              <a:t>Click to edit Master text styles</a:t>
            </a:r>
          </a:p>
          <a:p>
            <a:pPr lvl="1" rtl="0"/>
            <a:r>
              <a:rPr lang="en-US" noProof="0" smtClean="0"/>
              <a:t>Second level</a:t>
            </a:r>
          </a:p>
          <a:p>
            <a:pPr lvl="2" rtl="0"/>
            <a:r>
              <a:rPr lang="en-US" noProof="0" smtClean="0"/>
              <a:t>Third level</a:t>
            </a:r>
          </a:p>
          <a:p>
            <a:pPr lvl="3" rtl="0"/>
            <a:r>
              <a:rPr lang="en-US" noProof="0" smtClean="0"/>
              <a:t>Fourth level</a:t>
            </a:r>
          </a:p>
          <a:p>
            <a:pPr lvl="4" rtl="0"/>
            <a:r>
              <a:rPr lang="en-US" noProof="0" smtClean="0"/>
              <a:t>Fifth level</a:t>
            </a:r>
            <a:endParaRPr lang="el-GR" noProof="0" dirty="0"/>
          </a:p>
        </p:txBody>
      </p:sp>
      <p:sp>
        <p:nvSpPr>
          <p:cNvPr id="4" name="Θέση περιεχομένου 3"/>
          <p:cNvSpPr>
            <a:spLocks noGrp="1"/>
          </p:cNvSpPr>
          <p:nvPr>
            <p:ph sz="half" idx="2"/>
          </p:nvPr>
        </p:nvSpPr>
        <p:spPr>
          <a:xfrm>
            <a:off x="5464598" y="1828800"/>
            <a:ext cx="4251960" cy="4191000"/>
          </a:xfrm>
        </p:spPr>
        <p:txBody>
          <a:bodyPr rtlCol="0">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rtl="0"/>
            <a:r>
              <a:rPr lang="en-US" noProof="0" smtClean="0"/>
              <a:t>Click to edit Master text styles</a:t>
            </a:r>
          </a:p>
          <a:p>
            <a:pPr lvl="1" rtl="0"/>
            <a:r>
              <a:rPr lang="en-US" noProof="0" smtClean="0"/>
              <a:t>Second level</a:t>
            </a:r>
          </a:p>
          <a:p>
            <a:pPr lvl="2" rtl="0"/>
            <a:r>
              <a:rPr lang="en-US" noProof="0" smtClean="0"/>
              <a:t>Third level</a:t>
            </a:r>
          </a:p>
          <a:p>
            <a:pPr lvl="3" rtl="0"/>
            <a:r>
              <a:rPr lang="en-US" noProof="0" smtClean="0"/>
              <a:t>Fourth level</a:t>
            </a:r>
          </a:p>
          <a:p>
            <a:pPr lvl="4" rtl="0"/>
            <a:r>
              <a:rPr lang="en-US" noProof="0" smtClean="0"/>
              <a:t>Fifth level</a:t>
            </a:r>
            <a:endParaRPr lang="el-GR" noProof="0" dirty="0"/>
          </a:p>
        </p:txBody>
      </p:sp>
      <p:sp>
        <p:nvSpPr>
          <p:cNvPr id="6" name="Θέση υποσέλιδου 5"/>
          <p:cNvSpPr>
            <a:spLocks noGrp="1"/>
          </p:cNvSpPr>
          <p:nvPr>
            <p:ph type="ftr" sz="quarter" idx="11"/>
          </p:nvPr>
        </p:nvSpPr>
        <p:spPr/>
        <p:txBody>
          <a:bodyPr rtlCol="0"/>
          <a:lstStyle/>
          <a:p>
            <a:pPr rtl="0"/>
            <a:r>
              <a:rPr lang="el-GR" noProof="0" dirty="0"/>
              <a:t>Προσθήκη υποσέλιδου</a:t>
            </a:r>
          </a:p>
        </p:txBody>
      </p:sp>
      <p:sp>
        <p:nvSpPr>
          <p:cNvPr id="5" name="Σύμβολο κράτησης θέσης ημερομηνίας 4"/>
          <p:cNvSpPr>
            <a:spLocks noGrp="1"/>
          </p:cNvSpPr>
          <p:nvPr>
            <p:ph type="dt" sz="half" idx="10"/>
          </p:nvPr>
        </p:nvSpPr>
        <p:spPr/>
        <p:txBody>
          <a:bodyPr rtlCol="0"/>
          <a:lstStyle>
            <a:lvl1pPr>
              <a:defRPr/>
            </a:lvl1pPr>
          </a:lstStyle>
          <a:p>
            <a:fld id="{9CCF0178-A45A-418B-9E1C-E201B5044C21}" type="datetime1">
              <a:rPr lang="el-GR" smtClean="0"/>
              <a:pPr/>
              <a:t>29/1/2018</a:t>
            </a:fld>
            <a:endParaRPr lang="el-GR" dirty="0"/>
          </a:p>
        </p:txBody>
      </p:sp>
      <p:sp>
        <p:nvSpPr>
          <p:cNvPr id="7" name="Θέση αριθμού διαφάνειας 6"/>
          <p:cNvSpPr>
            <a:spLocks noGrp="1"/>
          </p:cNvSpPr>
          <p:nvPr>
            <p:ph type="sldNum" sz="quarter" idx="12"/>
          </p:nvPr>
        </p:nvSpPr>
        <p:spPr/>
        <p:txBody>
          <a:bodyPr rtlCol="0"/>
          <a:lstStyle/>
          <a:p>
            <a:pPr rtl="0"/>
            <a:fld id="{AAEAE4A8-A6E5-453E-B946-FB774B73F48C}" type="slidenum">
              <a:rPr lang="el-GR" noProof="0"/>
              <a:pPr rtl="0"/>
              <a:t>‹#›</a:t>
            </a:fld>
            <a:endParaRPr lang="el-GR" noProof="0" dirty="0"/>
          </a:p>
        </p:txBody>
      </p:sp>
    </p:spTree>
    <p:extLst>
      <p:ext uri="{BB962C8B-B14F-4D97-AF65-F5344CB8AC3E}">
        <p14:creationId xmlns:p14="http://schemas.microsoft.com/office/powerpoint/2010/main" xmlns="" val="3413709490"/>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p:cNvSpPr>
            <a:spLocks noGrp="1"/>
          </p:cNvSpPr>
          <p:nvPr>
            <p:ph type="title"/>
          </p:nvPr>
        </p:nvSpPr>
        <p:spPr/>
        <p:txBody>
          <a:bodyPr rtlCol="0"/>
          <a:lstStyle>
            <a:lvl1pPr>
              <a:defRPr/>
            </a:lvl1pPr>
          </a:lstStyle>
          <a:p>
            <a:pPr rtl="0"/>
            <a:r>
              <a:rPr lang="en-US" noProof="0" smtClean="0"/>
              <a:t>Click to edit Master title style</a:t>
            </a:r>
            <a:endParaRPr lang="el-GR" noProof="0" dirty="0"/>
          </a:p>
        </p:txBody>
      </p:sp>
      <p:sp>
        <p:nvSpPr>
          <p:cNvPr id="3" name="Θέση κειμένου 2"/>
          <p:cNvSpPr>
            <a:spLocks noGrp="1"/>
          </p:cNvSpPr>
          <p:nvPr>
            <p:ph type="body" idx="1"/>
          </p:nvPr>
        </p:nvSpPr>
        <p:spPr>
          <a:xfrm>
            <a:off x="1065213" y="1828799"/>
            <a:ext cx="4251960" cy="685801"/>
          </a:xfrm>
        </p:spPr>
        <p:txBody>
          <a:bodyPr rtlCol="0" anchor="ctr">
            <a:normAutofit/>
          </a:bodyPr>
          <a:lstStyle>
            <a:lvl1pPr marL="0" indent="0">
              <a:spcBef>
                <a:spcPts val="0"/>
              </a:spcBef>
              <a:buNone/>
              <a:defRPr sz="20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en-US" noProof="0" smtClean="0"/>
              <a:t>Click to edit Master text styles</a:t>
            </a:r>
          </a:p>
        </p:txBody>
      </p:sp>
      <p:sp>
        <p:nvSpPr>
          <p:cNvPr id="4" name="Θέση περιεχομένου 3"/>
          <p:cNvSpPr>
            <a:spLocks noGrp="1"/>
          </p:cNvSpPr>
          <p:nvPr>
            <p:ph sz="half" idx="2"/>
          </p:nvPr>
        </p:nvSpPr>
        <p:spPr>
          <a:xfrm>
            <a:off x="1065213" y="2590800"/>
            <a:ext cx="4251960" cy="3429000"/>
          </a:xfrm>
        </p:spPr>
        <p:txBody>
          <a:bodyPr rtlCol="0">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rtl="0"/>
            <a:r>
              <a:rPr lang="en-US" noProof="0" smtClean="0"/>
              <a:t>Click to edit Master text styles</a:t>
            </a:r>
          </a:p>
          <a:p>
            <a:pPr lvl="1" rtl="0"/>
            <a:r>
              <a:rPr lang="en-US" noProof="0" smtClean="0"/>
              <a:t>Second level</a:t>
            </a:r>
          </a:p>
          <a:p>
            <a:pPr lvl="2" rtl="0"/>
            <a:r>
              <a:rPr lang="en-US" noProof="0" smtClean="0"/>
              <a:t>Third level</a:t>
            </a:r>
          </a:p>
          <a:p>
            <a:pPr lvl="3" rtl="0"/>
            <a:r>
              <a:rPr lang="en-US" noProof="0" smtClean="0"/>
              <a:t>Fourth level</a:t>
            </a:r>
          </a:p>
          <a:p>
            <a:pPr lvl="4" rtl="0"/>
            <a:r>
              <a:rPr lang="en-US" noProof="0" smtClean="0"/>
              <a:t>Fifth level</a:t>
            </a:r>
            <a:endParaRPr lang="el-GR" noProof="0" dirty="0"/>
          </a:p>
        </p:txBody>
      </p:sp>
      <p:sp>
        <p:nvSpPr>
          <p:cNvPr id="5" name="Θέση κειμένου 4"/>
          <p:cNvSpPr>
            <a:spLocks noGrp="1"/>
          </p:cNvSpPr>
          <p:nvPr>
            <p:ph type="body" sz="quarter" idx="3"/>
          </p:nvPr>
        </p:nvSpPr>
        <p:spPr>
          <a:xfrm>
            <a:off x="5500053" y="1828799"/>
            <a:ext cx="4251960" cy="685801"/>
          </a:xfrm>
        </p:spPr>
        <p:txBody>
          <a:bodyPr rtlCol="0" anchor="ctr">
            <a:normAutofit/>
          </a:bodyPr>
          <a:lstStyle>
            <a:lvl1pPr marL="0" indent="0">
              <a:spcBef>
                <a:spcPts val="0"/>
              </a:spcBef>
              <a:buNone/>
              <a:defRPr sz="20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en-US" noProof="0" smtClean="0"/>
              <a:t>Click to edit Master text styles</a:t>
            </a:r>
          </a:p>
        </p:txBody>
      </p:sp>
      <p:sp>
        <p:nvSpPr>
          <p:cNvPr id="6" name="Θέση περιεχομένου 5"/>
          <p:cNvSpPr>
            <a:spLocks noGrp="1"/>
          </p:cNvSpPr>
          <p:nvPr>
            <p:ph sz="quarter" idx="4"/>
          </p:nvPr>
        </p:nvSpPr>
        <p:spPr>
          <a:xfrm>
            <a:off x="5500053" y="2590800"/>
            <a:ext cx="4251960" cy="3429000"/>
          </a:xfrm>
        </p:spPr>
        <p:txBody>
          <a:bodyPr rtlCol="0">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rtl="0"/>
            <a:r>
              <a:rPr lang="en-US" noProof="0" smtClean="0"/>
              <a:t>Click to edit Master text styles</a:t>
            </a:r>
          </a:p>
          <a:p>
            <a:pPr lvl="1" rtl="0"/>
            <a:r>
              <a:rPr lang="en-US" noProof="0" smtClean="0"/>
              <a:t>Second level</a:t>
            </a:r>
          </a:p>
          <a:p>
            <a:pPr lvl="2" rtl="0"/>
            <a:r>
              <a:rPr lang="en-US" noProof="0" smtClean="0"/>
              <a:t>Third level</a:t>
            </a:r>
          </a:p>
          <a:p>
            <a:pPr lvl="3" rtl="0"/>
            <a:r>
              <a:rPr lang="en-US" noProof="0" smtClean="0"/>
              <a:t>Fourth level</a:t>
            </a:r>
          </a:p>
          <a:p>
            <a:pPr lvl="4" rtl="0"/>
            <a:r>
              <a:rPr lang="en-US" noProof="0" smtClean="0"/>
              <a:t>Fifth level</a:t>
            </a:r>
            <a:endParaRPr lang="el-GR" noProof="0" dirty="0"/>
          </a:p>
        </p:txBody>
      </p:sp>
      <p:sp>
        <p:nvSpPr>
          <p:cNvPr id="8" name="Θέση υποσέλιδου 7"/>
          <p:cNvSpPr>
            <a:spLocks noGrp="1"/>
          </p:cNvSpPr>
          <p:nvPr>
            <p:ph type="ftr" sz="quarter" idx="11"/>
          </p:nvPr>
        </p:nvSpPr>
        <p:spPr/>
        <p:txBody>
          <a:bodyPr rtlCol="0"/>
          <a:lstStyle/>
          <a:p>
            <a:pPr rtl="0"/>
            <a:r>
              <a:rPr lang="el-GR" noProof="0" dirty="0"/>
              <a:t>Προσθήκη υποσέλιδου</a:t>
            </a:r>
          </a:p>
        </p:txBody>
      </p:sp>
      <p:sp>
        <p:nvSpPr>
          <p:cNvPr id="7" name="Σύμβολο κράτησης θέσης ημερομηνίας 6"/>
          <p:cNvSpPr>
            <a:spLocks noGrp="1"/>
          </p:cNvSpPr>
          <p:nvPr>
            <p:ph type="dt" sz="half" idx="10"/>
          </p:nvPr>
        </p:nvSpPr>
        <p:spPr/>
        <p:txBody>
          <a:bodyPr rtlCol="0"/>
          <a:lstStyle>
            <a:lvl1pPr>
              <a:defRPr/>
            </a:lvl1pPr>
          </a:lstStyle>
          <a:p>
            <a:fld id="{3253D7A7-DDBD-4AC1-BCFB-CEFF35979B88}" type="datetime1">
              <a:rPr lang="el-GR" smtClean="0"/>
              <a:pPr/>
              <a:t>29/1/2018</a:t>
            </a:fld>
            <a:endParaRPr lang="el-GR" dirty="0"/>
          </a:p>
        </p:txBody>
      </p:sp>
      <p:sp>
        <p:nvSpPr>
          <p:cNvPr id="9" name="Σύμβολο κράτησης θέσης αριθμού διαφάνειας 8"/>
          <p:cNvSpPr>
            <a:spLocks noGrp="1"/>
          </p:cNvSpPr>
          <p:nvPr>
            <p:ph type="sldNum" sz="quarter" idx="12"/>
          </p:nvPr>
        </p:nvSpPr>
        <p:spPr/>
        <p:txBody>
          <a:bodyPr rtlCol="0"/>
          <a:lstStyle/>
          <a:p>
            <a:pPr rtl="0"/>
            <a:fld id="{AAEAE4A8-A6E5-453E-B946-FB774B73F48C}" type="slidenum">
              <a:rPr lang="el-GR" noProof="0"/>
              <a:pPr rtl="0"/>
              <a:t>‹#›</a:t>
            </a:fld>
            <a:endParaRPr lang="el-GR" noProof="0" dirty="0"/>
          </a:p>
        </p:txBody>
      </p:sp>
    </p:spTree>
    <p:extLst>
      <p:ext uri="{BB962C8B-B14F-4D97-AF65-F5344CB8AC3E}">
        <p14:creationId xmlns:p14="http://schemas.microsoft.com/office/powerpoint/2010/main" xmlns="" val="2000784780"/>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p:cNvSpPr>
            <a:spLocks noGrp="1"/>
          </p:cNvSpPr>
          <p:nvPr>
            <p:ph type="title"/>
          </p:nvPr>
        </p:nvSpPr>
        <p:spPr/>
        <p:txBody>
          <a:bodyPr rtlCol="0"/>
          <a:lstStyle/>
          <a:p>
            <a:pPr rtl="0"/>
            <a:r>
              <a:rPr lang="en-US" noProof="0" smtClean="0"/>
              <a:t>Click to edit Master title style</a:t>
            </a:r>
            <a:endParaRPr lang="el-GR" noProof="0" dirty="0"/>
          </a:p>
        </p:txBody>
      </p:sp>
      <p:sp>
        <p:nvSpPr>
          <p:cNvPr id="4" name="Θέση υποσέλιδου 3"/>
          <p:cNvSpPr>
            <a:spLocks noGrp="1"/>
          </p:cNvSpPr>
          <p:nvPr>
            <p:ph type="ftr" sz="quarter" idx="11"/>
          </p:nvPr>
        </p:nvSpPr>
        <p:spPr/>
        <p:txBody>
          <a:bodyPr rtlCol="0"/>
          <a:lstStyle/>
          <a:p>
            <a:pPr rtl="0"/>
            <a:r>
              <a:rPr lang="el-GR" noProof="0" dirty="0"/>
              <a:t>Προσθήκη υποσέλιδου</a:t>
            </a:r>
          </a:p>
        </p:txBody>
      </p:sp>
      <p:sp>
        <p:nvSpPr>
          <p:cNvPr id="3" name="Θέση ημερομηνίας 2"/>
          <p:cNvSpPr>
            <a:spLocks noGrp="1"/>
          </p:cNvSpPr>
          <p:nvPr>
            <p:ph type="dt" sz="half" idx="10"/>
          </p:nvPr>
        </p:nvSpPr>
        <p:spPr/>
        <p:txBody>
          <a:bodyPr rtlCol="0"/>
          <a:lstStyle>
            <a:lvl1pPr>
              <a:defRPr/>
            </a:lvl1pPr>
          </a:lstStyle>
          <a:p>
            <a:fld id="{F8E4BAC4-7D12-4C0F-AED9-D651B04F6D23}" type="datetime1">
              <a:rPr lang="el-GR" smtClean="0"/>
              <a:pPr/>
              <a:t>29/1/2018</a:t>
            </a:fld>
            <a:endParaRPr lang="el-GR" dirty="0"/>
          </a:p>
        </p:txBody>
      </p:sp>
      <p:sp>
        <p:nvSpPr>
          <p:cNvPr id="5" name="Θέση αριθμού διαφάνειας 4"/>
          <p:cNvSpPr>
            <a:spLocks noGrp="1"/>
          </p:cNvSpPr>
          <p:nvPr>
            <p:ph type="sldNum" sz="quarter" idx="12"/>
          </p:nvPr>
        </p:nvSpPr>
        <p:spPr/>
        <p:txBody>
          <a:bodyPr rtlCol="0"/>
          <a:lstStyle/>
          <a:p>
            <a:pPr rtl="0"/>
            <a:fld id="{AAEAE4A8-A6E5-453E-B946-FB774B73F48C}" type="slidenum">
              <a:rPr lang="el-GR" noProof="0"/>
              <a:pPr rtl="0"/>
              <a:t>‹#›</a:t>
            </a:fld>
            <a:endParaRPr lang="el-GR" noProof="0" dirty="0"/>
          </a:p>
        </p:txBody>
      </p:sp>
    </p:spTree>
    <p:extLst>
      <p:ext uri="{BB962C8B-B14F-4D97-AF65-F5344CB8AC3E}">
        <p14:creationId xmlns:p14="http://schemas.microsoft.com/office/powerpoint/2010/main" xmlns="" val="907158604"/>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ό">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 name="Θέση υποσέλιδου 2"/>
          <p:cNvSpPr>
            <a:spLocks noGrp="1"/>
          </p:cNvSpPr>
          <p:nvPr>
            <p:ph type="ftr" sz="quarter" idx="11"/>
          </p:nvPr>
        </p:nvSpPr>
        <p:spPr/>
        <p:txBody>
          <a:bodyPr rtlCol="0"/>
          <a:lstStyle/>
          <a:p>
            <a:pPr rtl="0"/>
            <a:r>
              <a:rPr lang="el-GR" noProof="0" dirty="0"/>
              <a:t>Προσθήκη υποσέλιδου</a:t>
            </a:r>
          </a:p>
        </p:txBody>
      </p:sp>
      <p:sp>
        <p:nvSpPr>
          <p:cNvPr id="2" name="Σύμβολο κράτησης θέσης ημερομηνίας 1"/>
          <p:cNvSpPr>
            <a:spLocks noGrp="1"/>
          </p:cNvSpPr>
          <p:nvPr>
            <p:ph type="dt" sz="half" idx="10"/>
          </p:nvPr>
        </p:nvSpPr>
        <p:spPr/>
        <p:txBody>
          <a:bodyPr rtlCol="0"/>
          <a:lstStyle>
            <a:lvl1pPr>
              <a:defRPr/>
            </a:lvl1pPr>
          </a:lstStyle>
          <a:p>
            <a:fld id="{A7514777-5F82-48B4-8106-29D4E5799C26}" type="datetime1">
              <a:rPr lang="el-GR" smtClean="0"/>
              <a:pPr/>
              <a:t>29/1/2018</a:t>
            </a:fld>
            <a:endParaRPr lang="el-GR" dirty="0"/>
          </a:p>
        </p:txBody>
      </p:sp>
      <p:sp>
        <p:nvSpPr>
          <p:cNvPr id="4" name="Θέση αριθμού διαφάνειας 3"/>
          <p:cNvSpPr>
            <a:spLocks noGrp="1"/>
          </p:cNvSpPr>
          <p:nvPr>
            <p:ph type="sldNum" sz="quarter" idx="12"/>
          </p:nvPr>
        </p:nvSpPr>
        <p:spPr/>
        <p:txBody>
          <a:bodyPr rtlCol="0"/>
          <a:lstStyle/>
          <a:p>
            <a:pPr rtl="0"/>
            <a:fld id="{AAEAE4A8-A6E5-453E-B946-FB774B73F48C}" type="slidenum">
              <a:rPr lang="el-GR" noProof="0"/>
              <a:pPr rtl="0"/>
              <a:t>‹#›</a:t>
            </a:fld>
            <a:endParaRPr lang="el-GR" noProof="0" dirty="0"/>
          </a:p>
        </p:txBody>
      </p:sp>
    </p:spTree>
    <p:extLst>
      <p:ext uri="{BB962C8B-B14F-4D97-AF65-F5344CB8AC3E}">
        <p14:creationId xmlns:p14="http://schemas.microsoft.com/office/powerpoint/2010/main" xmlns="" val="2441531599"/>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Τίτλος 1"/>
          <p:cNvSpPr>
            <a:spLocks noGrp="1"/>
          </p:cNvSpPr>
          <p:nvPr>
            <p:ph type="title"/>
          </p:nvPr>
        </p:nvSpPr>
        <p:spPr>
          <a:xfrm>
            <a:off x="1065213" y="533400"/>
            <a:ext cx="4114800" cy="1524000"/>
          </a:xfrm>
        </p:spPr>
        <p:txBody>
          <a:bodyPr rtlCol="0" anchor="b">
            <a:normAutofit/>
          </a:bodyPr>
          <a:lstStyle>
            <a:lvl1pPr algn="l">
              <a:defRPr sz="3600" b="1"/>
            </a:lvl1pPr>
          </a:lstStyle>
          <a:p>
            <a:pPr rtl="0"/>
            <a:r>
              <a:rPr lang="en-US" noProof="0" smtClean="0"/>
              <a:t>Click to edit Master title style</a:t>
            </a:r>
            <a:endParaRPr lang="el-GR" noProof="0" dirty="0"/>
          </a:p>
        </p:txBody>
      </p:sp>
      <p:sp>
        <p:nvSpPr>
          <p:cNvPr id="3" name="Θέση περιεχομένου 2"/>
          <p:cNvSpPr>
            <a:spLocks noGrp="1"/>
          </p:cNvSpPr>
          <p:nvPr>
            <p:ph idx="1"/>
          </p:nvPr>
        </p:nvSpPr>
        <p:spPr>
          <a:xfrm>
            <a:off x="5865813" y="533400"/>
            <a:ext cx="5867400" cy="5486400"/>
          </a:xfrm>
        </p:spPr>
        <p:txBody>
          <a:bodyPr rtlCol="0">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rtl="0"/>
            <a:r>
              <a:rPr lang="en-US" noProof="0" smtClean="0"/>
              <a:t>Click to edit Master text styles</a:t>
            </a:r>
          </a:p>
          <a:p>
            <a:pPr lvl="1" rtl="0"/>
            <a:r>
              <a:rPr lang="en-US" noProof="0" smtClean="0"/>
              <a:t>Second level</a:t>
            </a:r>
          </a:p>
          <a:p>
            <a:pPr lvl="2" rtl="0"/>
            <a:r>
              <a:rPr lang="en-US" noProof="0" smtClean="0"/>
              <a:t>Third level</a:t>
            </a:r>
          </a:p>
          <a:p>
            <a:pPr lvl="3" rtl="0"/>
            <a:r>
              <a:rPr lang="en-US" noProof="0" smtClean="0"/>
              <a:t>Fourth level</a:t>
            </a:r>
          </a:p>
          <a:p>
            <a:pPr lvl="4" rtl="0"/>
            <a:r>
              <a:rPr lang="en-US" noProof="0" smtClean="0"/>
              <a:t>Fifth level</a:t>
            </a:r>
            <a:endParaRPr lang="el-GR" noProof="0" dirty="0"/>
          </a:p>
        </p:txBody>
      </p:sp>
      <p:sp>
        <p:nvSpPr>
          <p:cNvPr id="4" name="Θέση κειμένου 3"/>
          <p:cNvSpPr>
            <a:spLocks noGrp="1"/>
          </p:cNvSpPr>
          <p:nvPr>
            <p:ph type="body" sz="half" idx="2"/>
          </p:nvPr>
        </p:nvSpPr>
        <p:spPr>
          <a:xfrm>
            <a:off x="1065213" y="2209800"/>
            <a:ext cx="4114800" cy="3810000"/>
          </a:xfrm>
        </p:spPr>
        <p:txBody>
          <a:bodyPr rtlCol="0">
            <a:normAutofit/>
          </a:bodyPr>
          <a:lstStyle>
            <a:lvl1pPr marL="0" indent="0">
              <a:lnSpc>
                <a:spcPct val="110000"/>
              </a:lnSpc>
              <a:spcBef>
                <a:spcPts val="600"/>
              </a:spcBef>
              <a:buNone/>
              <a:defRPr sz="1800">
                <a:solidFill>
                  <a:schemeClr val="tx1">
                    <a:lumMod val="65000"/>
                    <a:lumOff val="3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rtl="0"/>
            <a:r>
              <a:rPr lang="en-US" noProof="0" smtClean="0"/>
              <a:t>Click to edit Master text styles</a:t>
            </a:r>
          </a:p>
        </p:txBody>
      </p:sp>
      <p:sp>
        <p:nvSpPr>
          <p:cNvPr id="6" name="Θέση υποσέλιδου 5"/>
          <p:cNvSpPr>
            <a:spLocks noGrp="1"/>
          </p:cNvSpPr>
          <p:nvPr>
            <p:ph type="ftr" sz="quarter" idx="11"/>
          </p:nvPr>
        </p:nvSpPr>
        <p:spPr/>
        <p:txBody>
          <a:bodyPr rtlCol="0"/>
          <a:lstStyle/>
          <a:p>
            <a:pPr rtl="0"/>
            <a:r>
              <a:rPr lang="el-GR" noProof="0" dirty="0"/>
              <a:t>Προσθήκη υποσέλιδου</a:t>
            </a:r>
          </a:p>
        </p:txBody>
      </p:sp>
      <p:sp>
        <p:nvSpPr>
          <p:cNvPr id="5" name="Σύμβολο κράτησης θέσης ημερομηνίας 4"/>
          <p:cNvSpPr>
            <a:spLocks noGrp="1"/>
          </p:cNvSpPr>
          <p:nvPr>
            <p:ph type="dt" sz="half" idx="10"/>
          </p:nvPr>
        </p:nvSpPr>
        <p:spPr/>
        <p:txBody>
          <a:bodyPr rtlCol="0"/>
          <a:lstStyle>
            <a:lvl1pPr>
              <a:defRPr/>
            </a:lvl1pPr>
          </a:lstStyle>
          <a:p>
            <a:fld id="{6C8A7AC3-60F0-4508-B33D-A831771C6DFB}" type="datetime1">
              <a:rPr lang="el-GR" smtClean="0"/>
              <a:pPr/>
              <a:t>29/1/2018</a:t>
            </a:fld>
            <a:endParaRPr lang="el-GR" dirty="0"/>
          </a:p>
        </p:txBody>
      </p:sp>
      <p:sp>
        <p:nvSpPr>
          <p:cNvPr id="7" name="Θέση αριθμού διαφάνειας 6"/>
          <p:cNvSpPr>
            <a:spLocks noGrp="1"/>
          </p:cNvSpPr>
          <p:nvPr>
            <p:ph type="sldNum" sz="quarter" idx="12"/>
          </p:nvPr>
        </p:nvSpPr>
        <p:spPr/>
        <p:txBody>
          <a:bodyPr rtlCol="0"/>
          <a:lstStyle/>
          <a:p>
            <a:pPr rtl="0"/>
            <a:fld id="{AAEAE4A8-A6E5-453E-B946-FB774B73F48C}" type="slidenum">
              <a:rPr lang="el-GR" noProof="0"/>
              <a:pPr rtl="0"/>
              <a:t>‹#›</a:t>
            </a:fld>
            <a:endParaRPr lang="el-GR" noProof="0" dirty="0"/>
          </a:p>
        </p:txBody>
      </p:sp>
    </p:spTree>
    <p:extLst>
      <p:ext uri="{BB962C8B-B14F-4D97-AF65-F5344CB8AC3E}">
        <p14:creationId xmlns:p14="http://schemas.microsoft.com/office/powerpoint/2010/main" xmlns="" val="2101711100"/>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Τίτλος 1"/>
          <p:cNvSpPr>
            <a:spLocks noGrp="1"/>
          </p:cNvSpPr>
          <p:nvPr>
            <p:ph type="title"/>
          </p:nvPr>
        </p:nvSpPr>
        <p:spPr>
          <a:xfrm>
            <a:off x="1065213" y="533400"/>
            <a:ext cx="4114800" cy="1524000"/>
          </a:xfrm>
        </p:spPr>
        <p:txBody>
          <a:bodyPr rtlCol="0" anchor="b">
            <a:noAutofit/>
          </a:bodyPr>
          <a:lstStyle>
            <a:lvl1pPr algn="l">
              <a:defRPr sz="3600" b="1"/>
            </a:lvl1pPr>
          </a:lstStyle>
          <a:p>
            <a:pPr rtl="0"/>
            <a:r>
              <a:rPr lang="en-US" noProof="0" smtClean="0"/>
              <a:t>Click to edit Master title style</a:t>
            </a:r>
            <a:endParaRPr lang="el-GR" noProof="0" dirty="0"/>
          </a:p>
        </p:txBody>
      </p:sp>
      <p:sp>
        <p:nvSpPr>
          <p:cNvPr id="3" name="Θέση εικόνας 2" descr="Ένα κενό σύμβολο κράτησης θέσης, για να προσθέσετε μια εικόνα. Κάντε κλικ στο πλαίσιο κράτησης θέσης και επιλέξτε την εικόνα που θέλετε να προσθέσετε"/>
          <p:cNvSpPr>
            <a:spLocks noGrp="1"/>
          </p:cNvSpPr>
          <p:nvPr>
            <p:ph type="pic" idx="1"/>
          </p:nvPr>
        </p:nvSpPr>
        <p:spPr>
          <a:xfrm>
            <a:off x="5865812" y="533400"/>
            <a:ext cx="5780173" cy="5791200"/>
          </a:xfrm>
          <a:ln w="50800">
            <a:solidFill>
              <a:schemeClr val="tx1">
                <a:lumMod val="65000"/>
                <a:lumOff val="35000"/>
              </a:schemeClr>
            </a:solidFill>
            <a:miter lim="800000"/>
          </a:ln>
        </p:spPr>
        <p:txBody>
          <a:bodyPr rtlCol="0">
            <a:normAutofit/>
          </a:bodyPr>
          <a:lstStyle>
            <a:lvl1pPr marL="0" indent="0" algn="ctr">
              <a:buNone/>
              <a:defRPr sz="24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rtl="0"/>
            <a:r>
              <a:rPr lang="en-US" noProof="0" smtClean="0"/>
              <a:t>Click icon to add picture</a:t>
            </a:r>
            <a:endParaRPr lang="el-GR" noProof="0" dirty="0"/>
          </a:p>
        </p:txBody>
      </p:sp>
      <p:sp>
        <p:nvSpPr>
          <p:cNvPr id="4" name="Θέση κειμένου 3"/>
          <p:cNvSpPr>
            <a:spLocks noGrp="1"/>
          </p:cNvSpPr>
          <p:nvPr>
            <p:ph type="body" sz="half" idx="2"/>
          </p:nvPr>
        </p:nvSpPr>
        <p:spPr>
          <a:xfrm>
            <a:off x="1065213" y="2209800"/>
            <a:ext cx="4114800" cy="3810000"/>
          </a:xfrm>
        </p:spPr>
        <p:txBody>
          <a:bodyPr rtlCol="0">
            <a:normAutofit/>
          </a:bodyPr>
          <a:lstStyle>
            <a:lvl1pPr marL="0" indent="0">
              <a:lnSpc>
                <a:spcPct val="110000"/>
              </a:lnSpc>
              <a:spcBef>
                <a:spcPts val="60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rtl="0"/>
            <a:r>
              <a:rPr lang="en-US" noProof="0" smtClean="0"/>
              <a:t>Click to edit Master text styles</a:t>
            </a:r>
          </a:p>
        </p:txBody>
      </p:sp>
    </p:spTree>
    <p:extLst>
      <p:ext uri="{BB962C8B-B14F-4D97-AF65-F5344CB8AC3E}">
        <p14:creationId xmlns:p14="http://schemas.microsoft.com/office/powerpoint/2010/main" xmlns="" val="1419608276"/>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Θέση τίτλου 1"/>
          <p:cNvSpPr>
            <a:spLocks noGrp="1"/>
          </p:cNvSpPr>
          <p:nvPr>
            <p:ph type="title"/>
          </p:nvPr>
        </p:nvSpPr>
        <p:spPr>
          <a:xfrm>
            <a:off x="1065212" y="533400"/>
            <a:ext cx="8686801" cy="1066800"/>
          </a:xfrm>
          <a:prstGeom prst="rect">
            <a:avLst/>
          </a:prstGeom>
        </p:spPr>
        <p:txBody>
          <a:bodyPr vert="horz" lIns="91440" tIns="45720" rIns="91440" bIns="45720" rtlCol="0" anchor="b">
            <a:normAutofit/>
          </a:bodyPr>
          <a:lstStyle/>
          <a:p>
            <a:pPr rtl="0"/>
            <a:r>
              <a:rPr lang="el-GR" noProof="0" dirty="0"/>
              <a:t>Κάντε κλικ για να επεξεργαστείτε το Στυλ κύριου τίτλου</a:t>
            </a:r>
          </a:p>
        </p:txBody>
      </p:sp>
      <p:sp>
        <p:nvSpPr>
          <p:cNvPr id="3" name="Θέση κειμένου 2"/>
          <p:cNvSpPr>
            <a:spLocks noGrp="1"/>
          </p:cNvSpPr>
          <p:nvPr>
            <p:ph type="body" idx="1"/>
          </p:nvPr>
        </p:nvSpPr>
        <p:spPr>
          <a:xfrm>
            <a:off x="1065212" y="1828800"/>
            <a:ext cx="8686801" cy="4191000"/>
          </a:xfrm>
          <a:prstGeom prst="rect">
            <a:avLst/>
          </a:prstGeom>
        </p:spPr>
        <p:txBody>
          <a:bodyPr vert="horz" lIns="91440" tIns="45720" rIns="91440" bIns="45720" rtlCol="0">
            <a:normAutofit/>
          </a:bodyPr>
          <a:lstStyle/>
          <a:p>
            <a:pPr lvl="0" rtl="0"/>
            <a:r>
              <a:rPr lang="el-GR" noProof="0" dirty="0"/>
              <a:t>Στυλ υποδείγματος κειμένου</a:t>
            </a:r>
          </a:p>
          <a:p>
            <a:pPr lvl="1" rtl="0"/>
            <a:r>
              <a:rPr lang="el-GR" noProof="0" dirty="0"/>
              <a:t>Δεύτερου επιπέδου</a:t>
            </a:r>
          </a:p>
          <a:p>
            <a:pPr lvl="2" rtl="0"/>
            <a:r>
              <a:rPr lang="el-GR" noProof="0" dirty="0"/>
              <a:t>Τρίτου επιπέδου</a:t>
            </a:r>
          </a:p>
          <a:p>
            <a:pPr lvl="3" rtl="0"/>
            <a:r>
              <a:rPr lang="el-GR" noProof="0" dirty="0"/>
              <a:t>Τέταρτου επιπέδου</a:t>
            </a:r>
          </a:p>
          <a:p>
            <a:pPr lvl="4" rtl="0"/>
            <a:r>
              <a:rPr lang="el-GR" noProof="0" dirty="0"/>
              <a:t>Πέμπτου επιπέδου</a:t>
            </a:r>
          </a:p>
        </p:txBody>
      </p:sp>
      <p:sp>
        <p:nvSpPr>
          <p:cNvPr id="5" name="Θέση υποσέλιδου 4"/>
          <p:cNvSpPr>
            <a:spLocks noGrp="1"/>
          </p:cNvSpPr>
          <p:nvPr>
            <p:ph type="ftr" sz="quarter" idx="3"/>
          </p:nvPr>
        </p:nvSpPr>
        <p:spPr>
          <a:xfrm>
            <a:off x="1065213" y="6155267"/>
            <a:ext cx="5653087" cy="273049"/>
          </a:xfrm>
          <a:prstGeom prst="rect">
            <a:avLst/>
          </a:prstGeom>
        </p:spPr>
        <p:txBody>
          <a:bodyPr vert="horz" lIns="91440" tIns="45720" rIns="91440" bIns="45720" rtlCol="0" anchor="ctr"/>
          <a:lstStyle>
            <a:lvl1pPr algn="l">
              <a:defRPr sz="1200">
                <a:solidFill>
                  <a:schemeClr val="tx1">
                    <a:lumMod val="65000"/>
                    <a:lumOff val="35000"/>
                  </a:schemeClr>
                </a:solidFill>
              </a:defRPr>
            </a:lvl1pPr>
          </a:lstStyle>
          <a:p>
            <a:pPr rtl="0"/>
            <a:r>
              <a:rPr lang="el-GR" noProof="0" dirty="0" smtClean="0"/>
              <a:t>Προσθήκη υποσέλιδου</a:t>
            </a:r>
            <a:endParaRPr lang="el-GR" noProof="0" dirty="0"/>
          </a:p>
        </p:txBody>
      </p:sp>
      <p:sp>
        <p:nvSpPr>
          <p:cNvPr id="4" name="Θέση ημερομηνίας 3"/>
          <p:cNvSpPr>
            <a:spLocks noGrp="1"/>
          </p:cNvSpPr>
          <p:nvPr>
            <p:ph type="dt" sz="half" idx="2"/>
          </p:nvPr>
        </p:nvSpPr>
        <p:spPr>
          <a:xfrm>
            <a:off x="6932612" y="6155267"/>
            <a:ext cx="1371600" cy="273049"/>
          </a:xfrm>
          <a:prstGeom prst="rect">
            <a:avLst/>
          </a:prstGeom>
        </p:spPr>
        <p:txBody>
          <a:bodyPr vert="horz" lIns="91440" tIns="45720" rIns="91440" bIns="45720" rtlCol="0" anchor="ctr"/>
          <a:lstStyle>
            <a:lvl1pPr algn="r">
              <a:defRPr sz="1200">
                <a:solidFill>
                  <a:schemeClr val="tx1">
                    <a:lumMod val="65000"/>
                    <a:lumOff val="35000"/>
                  </a:schemeClr>
                </a:solidFill>
              </a:defRPr>
            </a:lvl1pPr>
          </a:lstStyle>
          <a:p>
            <a:fld id="{A57C5A28-D983-4CD4-8916-D505BE86DAE5}" type="datetime1">
              <a:rPr lang="el-GR" smtClean="0"/>
              <a:pPr/>
              <a:t>29/1/2018</a:t>
            </a:fld>
            <a:endParaRPr lang="el-GR" dirty="0"/>
          </a:p>
        </p:txBody>
      </p:sp>
      <p:sp>
        <p:nvSpPr>
          <p:cNvPr id="6" name="Θέση αριθμού διαφάνειας 5"/>
          <p:cNvSpPr>
            <a:spLocks noGrp="1"/>
          </p:cNvSpPr>
          <p:nvPr>
            <p:ph type="sldNum" sz="quarter" idx="4"/>
          </p:nvPr>
        </p:nvSpPr>
        <p:spPr>
          <a:xfrm>
            <a:off x="8532812" y="6155267"/>
            <a:ext cx="1219201" cy="273049"/>
          </a:xfrm>
          <a:prstGeom prst="rect">
            <a:avLst/>
          </a:prstGeom>
        </p:spPr>
        <p:txBody>
          <a:bodyPr vert="horz" lIns="91440" tIns="45720" rIns="91440" bIns="45720" rtlCol="0" anchor="ctr"/>
          <a:lstStyle>
            <a:lvl1pPr algn="r">
              <a:defRPr sz="1200">
                <a:solidFill>
                  <a:schemeClr val="tx1">
                    <a:lumMod val="65000"/>
                    <a:lumOff val="35000"/>
                  </a:schemeClr>
                </a:solidFill>
              </a:defRPr>
            </a:lvl1pPr>
          </a:lstStyle>
          <a:p>
            <a:pPr rtl="0"/>
            <a:fld id="{AAEAE4A8-A6E5-453E-B946-FB774B73F48C}" type="slidenum">
              <a:rPr lang="el-GR" noProof="0" smtClean="0"/>
              <a:pPr rtl="0"/>
              <a:t>‹#›</a:t>
            </a:fld>
            <a:endParaRPr lang="el-GR" noProof="0" dirty="0"/>
          </a:p>
        </p:txBody>
      </p:sp>
    </p:spTree>
    <p:extLst>
      <p:ext uri="{BB962C8B-B14F-4D97-AF65-F5344CB8AC3E}">
        <p14:creationId xmlns:p14="http://schemas.microsoft.com/office/powerpoint/2010/main" xmlns="" val="159705414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xStyles>
    <p:titleStyle>
      <a:lvl1pPr algn="l" defTabSz="914400" rtl="0" eaLnBrk="1" latinLnBrk="0" hangingPunct="1">
        <a:lnSpc>
          <a:spcPct val="80000"/>
        </a:lnSpc>
        <a:spcBef>
          <a:spcPct val="0"/>
        </a:spcBef>
        <a:buNone/>
        <a:defRPr sz="3600" b="1" kern="1200">
          <a:solidFill>
            <a:schemeClr val="accent1">
              <a:lumMod val="75000"/>
            </a:schemeClr>
          </a:solidFill>
          <a:latin typeface="+mj-lt"/>
          <a:ea typeface="+mj-ea"/>
          <a:cs typeface="+mj-cs"/>
        </a:defRPr>
      </a:lvl1pPr>
    </p:titleStyle>
    <p:bodyStyle>
      <a:lvl1pPr marL="274320" indent="-228600" algn="l" defTabSz="914400" rtl="0" eaLnBrk="1" latinLnBrk="0" hangingPunct="1">
        <a:lnSpc>
          <a:spcPct val="90000"/>
        </a:lnSpc>
        <a:spcBef>
          <a:spcPts val="1800"/>
        </a:spcBef>
        <a:buClr>
          <a:schemeClr val="tx1">
            <a:lumMod val="65000"/>
            <a:lumOff val="35000"/>
          </a:schemeClr>
        </a:buClr>
        <a:buSzPct val="80000"/>
        <a:buFont typeface="Arial" pitchFamily="34" charset="0"/>
        <a:buChar char="•"/>
        <a:defRPr sz="2000" kern="1200">
          <a:solidFill>
            <a:schemeClr val="tx1">
              <a:lumMod val="65000"/>
              <a:lumOff val="35000"/>
            </a:schemeClr>
          </a:solidFill>
          <a:latin typeface="+mn-lt"/>
          <a:ea typeface="+mn-ea"/>
          <a:cs typeface="+mn-cs"/>
        </a:defRPr>
      </a:lvl1pPr>
      <a:lvl2pPr marL="594360" indent="-228600" algn="l" defTabSz="914400" rtl="0" eaLnBrk="1" latinLnBrk="0" hangingPunct="1">
        <a:lnSpc>
          <a:spcPct val="90000"/>
        </a:lnSpc>
        <a:spcBef>
          <a:spcPts val="1000"/>
        </a:spcBef>
        <a:buClr>
          <a:schemeClr val="tx1">
            <a:lumMod val="65000"/>
            <a:lumOff val="35000"/>
          </a:schemeClr>
        </a:buClr>
        <a:buSzPct val="80000"/>
        <a:buFont typeface="Arial" pitchFamily="34" charset="0"/>
        <a:buChar char="•"/>
        <a:defRPr sz="1800" kern="1200">
          <a:solidFill>
            <a:schemeClr val="tx1">
              <a:lumMod val="65000"/>
              <a:lumOff val="35000"/>
            </a:schemeClr>
          </a:solidFill>
          <a:latin typeface="+mn-lt"/>
          <a:ea typeface="+mn-ea"/>
          <a:cs typeface="+mn-cs"/>
        </a:defRPr>
      </a:lvl2pPr>
      <a:lvl3pPr marL="777240" indent="-182880" algn="l" defTabSz="914400" rtl="0" eaLnBrk="1" latinLnBrk="0" hangingPunct="1">
        <a:lnSpc>
          <a:spcPct val="90000"/>
        </a:lnSpc>
        <a:spcBef>
          <a:spcPts val="600"/>
        </a:spcBef>
        <a:buClr>
          <a:schemeClr val="tx1">
            <a:lumMod val="65000"/>
            <a:lumOff val="35000"/>
          </a:schemeClr>
        </a:buClr>
        <a:buSzPct val="80000"/>
        <a:buFont typeface="Arial" pitchFamily="34" charset="0"/>
        <a:buChar char="•"/>
        <a:defRPr sz="1600" kern="1200">
          <a:solidFill>
            <a:schemeClr val="tx1">
              <a:lumMod val="65000"/>
              <a:lumOff val="35000"/>
            </a:schemeClr>
          </a:solidFill>
          <a:latin typeface="+mn-lt"/>
          <a:ea typeface="+mn-ea"/>
          <a:cs typeface="+mn-cs"/>
        </a:defRPr>
      </a:lvl3pPr>
      <a:lvl4pPr marL="960120" indent="-182880" algn="l" defTabSz="914400" rtl="0" eaLnBrk="1" latinLnBrk="0" hangingPunct="1">
        <a:lnSpc>
          <a:spcPct val="90000"/>
        </a:lnSpc>
        <a:spcBef>
          <a:spcPts val="600"/>
        </a:spcBef>
        <a:buClr>
          <a:schemeClr val="tx1">
            <a:lumMod val="65000"/>
            <a:lumOff val="35000"/>
          </a:schemeClr>
        </a:buClr>
        <a:buSzPct val="80000"/>
        <a:buFont typeface="Arial" pitchFamily="34" charset="0"/>
        <a:buChar char="•"/>
        <a:defRPr sz="1400" kern="1200">
          <a:solidFill>
            <a:schemeClr val="tx1">
              <a:lumMod val="65000"/>
              <a:lumOff val="35000"/>
            </a:schemeClr>
          </a:solidFill>
          <a:latin typeface="+mn-lt"/>
          <a:ea typeface="+mn-ea"/>
          <a:cs typeface="+mn-cs"/>
        </a:defRPr>
      </a:lvl4pPr>
      <a:lvl5pPr marL="1097280" indent="-137160" algn="l" defTabSz="914400" rtl="0" eaLnBrk="1" latinLnBrk="0" hangingPunct="1">
        <a:lnSpc>
          <a:spcPct val="90000"/>
        </a:lnSpc>
        <a:spcBef>
          <a:spcPts val="600"/>
        </a:spcBef>
        <a:buClr>
          <a:schemeClr val="tx1">
            <a:lumMod val="65000"/>
            <a:lumOff val="35000"/>
          </a:schemeClr>
        </a:buClr>
        <a:buSzPct val="80000"/>
        <a:buFont typeface="Arial" pitchFamily="34" charset="0"/>
        <a:buChar char="•"/>
        <a:defRPr sz="1400" kern="1200">
          <a:solidFill>
            <a:schemeClr val="tx1">
              <a:lumMod val="65000"/>
              <a:lumOff val="35000"/>
            </a:schemeClr>
          </a:solidFill>
          <a:latin typeface="+mn-lt"/>
          <a:ea typeface="+mn-ea"/>
          <a:cs typeface="+mn-cs"/>
        </a:defRPr>
      </a:lvl5pPr>
      <a:lvl6pPr marL="1234440" indent="-137160" algn="l" defTabSz="914400" rtl="0" eaLnBrk="1" latinLnBrk="0" hangingPunct="1">
        <a:spcBef>
          <a:spcPts val="600"/>
        </a:spcBef>
        <a:buSzPct val="80000"/>
        <a:buFont typeface="Arial" pitchFamily="34" charset="0"/>
        <a:buChar char="•"/>
        <a:defRPr sz="1400" kern="1200">
          <a:solidFill>
            <a:schemeClr val="tx1">
              <a:lumMod val="65000"/>
              <a:lumOff val="35000"/>
            </a:schemeClr>
          </a:solidFill>
          <a:latin typeface="+mn-lt"/>
          <a:ea typeface="+mn-ea"/>
          <a:cs typeface="+mn-cs"/>
        </a:defRPr>
      </a:lvl6pPr>
      <a:lvl7pPr marL="1371600" indent="-137160" algn="l" defTabSz="914400" rtl="0" eaLnBrk="1" latinLnBrk="0" hangingPunct="1">
        <a:spcBef>
          <a:spcPts val="600"/>
        </a:spcBef>
        <a:buSzPct val="80000"/>
        <a:buFont typeface="Arial" pitchFamily="34" charset="0"/>
        <a:buChar char="•"/>
        <a:defRPr sz="1400" kern="1200">
          <a:solidFill>
            <a:schemeClr val="tx1">
              <a:lumMod val="65000"/>
              <a:lumOff val="35000"/>
            </a:schemeClr>
          </a:solidFill>
          <a:latin typeface="+mn-lt"/>
          <a:ea typeface="+mn-ea"/>
          <a:cs typeface="+mn-cs"/>
        </a:defRPr>
      </a:lvl7pPr>
      <a:lvl8pPr marL="1508760" indent="-137160" algn="l" defTabSz="914400" rtl="0" eaLnBrk="1" latinLnBrk="0" hangingPunct="1">
        <a:spcBef>
          <a:spcPts val="600"/>
        </a:spcBef>
        <a:buSzPct val="80000"/>
        <a:buFont typeface="Arial" pitchFamily="34" charset="0"/>
        <a:buChar char="•"/>
        <a:defRPr sz="1400" kern="1200">
          <a:solidFill>
            <a:schemeClr val="tx1">
              <a:lumMod val="65000"/>
              <a:lumOff val="35000"/>
            </a:schemeClr>
          </a:solidFill>
          <a:latin typeface="+mn-lt"/>
          <a:ea typeface="+mn-ea"/>
          <a:cs typeface="+mn-cs"/>
        </a:defRPr>
      </a:lvl8pPr>
      <a:lvl9pPr marL="1645920" indent="-137160" algn="l" defTabSz="914400" rtl="0" eaLnBrk="1" latinLnBrk="0" hangingPunct="1">
        <a:spcBef>
          <a:spcPts val="600"/>
        </a:spcBef>
        <a:buSzPct val="80000"/>
        <a:buFont typeface="Arial" pitchFamily="34" charset="0"/>
        <a:buChar char="•"/>
        <a:defRPr sz="1400" kern="1200">
          <a:solidFill>
            <a:schemeClr val="tx1">
              <a:lumMod val="65000"/>
              <a:lumOff val="35000"/>
            </a:schemeClr>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xmlns="">
        <p15:guide id="1" pos="3839" userDrawn="1">
          <p15:clr>
            <a:srgbClr val="F26B43"/>
          </p15:clr>
        </p15:guide>
        <p15:guide id="2" orient="horz" pos="2160" userDrawn="1">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hyperlink" Target="https://el.wikipedia.org/wiki/%CE%91%CE%BD%CF%8E%CE%BD%CF%85%CE%BC%CE%B7_%CE%95%CF%84%CE%B1%CE%B9%CF%81%CE%B5%CE%AF%CE%B1" TargetMode="External"/><Relationship Id="rId3" Type="http://schemas.openxmlformats.org/officeDocument/2006/relationships/hyperlink" Target="https://el.wikipedia.org/wiki/%CE%95%CF%84%CE%B1%CE%B9%CF%81%CE%B5%CE%AF%CE%B1" TargetMode="External"/><Relationship Id="rId7" Type="http://schemas.openxmlformats.org/officeDocument/2006/relationships/hyperlink" Target="https://el.wikipedia.org/wiki/%CE%95%CF%84%CE%B1%CE%B9%CF%81%CE%B5%CE%AF%CE%B1_%CE%A0%CE%B5%CF%81%CE%B9%CE%BF%CF%81%CE%B9%CF%83%CE%BC%CE%AD%CE%BD%CE%B7%CF%82_%CE%95%CF%85%CE%B8%CF%8D%CE%BD%CE%B7%CF%82" TargetMode="External"/><Relationship Id="rId2" Type="http://schemas.openxmlformats.org/officeDocument/2006/relationships/hyperlink" Target="https://el.wikipedia.org/wiki/%CE%91%CF%84%CE%BF%CE%BC%CE%B9%CE%BA%CE%AE_%CE%B5%CF%80%CE%B9%CF%87%CE%B5%CE%AF%CF%81%CE%B7%CF%83%CE%B7" TargetMode="External"/><Relationship Id="rId1" Type="http://schemas.openxmlformats.org/officeDocument/2006/relationships/slideLayout" Target="../slideLayouts/slideLayout4.xml"/><Relationship Id="rId6" Type="http://schemas.openxmlformats.org/officeDocument/2006/relationships/hyperlink" Target="https://el.wikipedia.org/w/index.php?title=%CE%95%CF%84%CE%B1%CE%B9%CF%81%CE%B9%CE%BA%CE%AE_%CE%B5%CF%80%CF%89%CE%BD%CF%85%CE%BC%CE%AF%CE%B1&amp;action=edit&amp;redlink=1" TargetMode="External"/><Relationship Id="rId5" Type="http://schemas.openxmlformats.org/officeDocument/2006/relationships/hyperlink" Target="https://el.wikipedia.org/wiki/%CE%95%CF%84%CE%B5%CF%81%CF%8C%CF%81%CF%81%CF%85%CE%B8%CE%BC%CE%B7_%CE%95%CF%84%CE%B1%CE%B9%CF%81%CE%B5%CE%AF%CE%B1" TargetMode="External"/><Relationship Id="rId4" Type="http://schemas.openxmlformats.org/officeDocument/2006/relationships/hyperlink" Target="https://el.wikipedia.org/wiki/%CE%9F%CE%BC%CF%8C%CF%81%CF%81%CF%85%CE%B8%CE%BC%CE%B7_%CE%95%CF%84%CE%B1%CE%B9%CF%81%CE%B5%CE%AF%CE%B1" TargetMode="External"/></Relationships>
</file>

<file path=ppt/slides/_rels/slide11.xml.rels><?xml version="1.0" encoding="UTF-8" standalone="yes"?>
<Relationships xmlns="http://schemas.openxmlformats.org/package/2006/relationships"><Relationship Id="rId8" Type="http://schemas.openxmlformats.org/officeDocument/2006/relationships/hyperlink" Target="https://el.wikipedia.org/w/index.php?title=%CE%A0%CE%BB%CE%BF%CE%B9%CE%BF%CE%BA%CF%84%CE%AE%CF%84%CE%B7%CF%82&amp;action=edit&amp;redlink=1" TargetMode="External"/><Relationship Id="rId3" Type="http://schemas.openxmlformats.org/officeDocument/2006/relationships/hyperlink" Target="https://el.wikipedia.org/wiki/%CE%91%CE%BD%CF%8E%CE%BD%CF%85%CE%BC%CE%B7_%CE%95%CF%84%CE%B1%CE%B9%CF%81%CE%B5%CE%AF%CE%B1" TargetMode="External"/><Relationship Id="rId7" Type="http://schemas.openxmlformats.org/officeDocument/2006/relationships/hyperlink" Target="https://el.wikipedia.org/wiki/%CE%9A%CF%85%CF%81%CE%B9%CF%8C%CF%84%CE%B7%CF%84%CE%B1_%CF%80%CE%BB%CE%BF%CE%AF%CE%BF%CF%85" TargetMode="External"/><Relationship Id="rId2" Type="http://schemas.openxmlformats.org/officeDocument/2006/relationships/hyperlink" Target="https://el.wikipedia.org/wiki/%CE%91%CE%BD%CF%8E%CE%BD%CF%85%CE%BC%CE%B7_%CE%BD%CE%B1%CF%85%CF%84%CE%B9%CE%BB%CE%B9%CE%B1%CE%BA%CE%AE_%CE%B5%CF%84%CE%B1%CE%B9%CF%81%CE%B5%CE%AF%CE%B1" TargetMode="External"/><Relationship Id="rId1" Type="http://schemas.openxmlformats.org/officeDocument/2006/relationships/slideLayout" Target="../slideLayouts/slideLayout4.xml"/><Relationship Id="rId6" Type="http://schemas.openxmlformats.org/officeDocument/2006/relationships/hyperlink" Target="https://el.wikipedia.org/wiki/%CE%A3%CF%85%CE%BC%CF%80%CE%BB%CE%BF%CE%B9%CE%BF%CE%BA%CF%84%CE%B7%CF%83%CE%AF%CE%B1" TargetMode="External"/><Relationship Id="rId5" Type="http://schemas.openxmlformats.org/officeDocument/2006/relationships/hyperlink" Target="https://el.wikipedia.org/wiki/%CE%94%CE%B9%CE%B5%CE%B8%CE%BD%CE%AE%CF%82_%CE%A3%CF%85%CE%BD%CE%B5%CF%84%CE%B1%CE%B9%CF%81%CE%B9%CF%83%CF%84%CE%B9%CE%BA%CE%AE_%CE%A3%CF%85%CE%BC%CE%BC%CE%B1%CF%87%CE%AF%CE%B1" TargetMode="External"/><Relationship Id="rId4" Type="http://schemas.openxmlformats.org/officeDocument/2006/relationships/hyperlink" Target="https://el.wikipedia.org/wiki/%CE%A3%CF%85%CE%BD%CE%B5%CF%84%CE%B1%CE%B9%CF%81%CE%B9%CF%83%CE%BC%CF%8C%CF%82" TargetMode="External"/></Relationships>
</file>

<file path=ppt/slides/_rels/slide12.xml.rels><?xml version="1.0" encoding="UTF-8" standalone="yes"?>
<Relationships xmlns="http://schemas.openxmlformats.org/package/2006/relationships"><Relationship Id="rId3" Type="http://schemas.openxmlformats.org/officeDocument/2006/relationships/hyperlink" Target="https://el.wikipedia.org/wiki/%CE%A6%CE%95%CE%9A" TargetMode="External"/><Relationship Id="rId2" Type="http://schemas.openxmlformats.org/officeDocument/2006/relationships/hyperlink" Target="https://el.wikipedia.org/wiki/%CE%95%CF%84%CE%B1%CE%B9%CF%81%CE%B5%CE%AF%CE%B1" TargetMode="External"/><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2" Type="http://schemas.openxmlformats.org/officeDocument/2006/relationships/hyperlink" Target="https://el.wikipedia.org/w/index.php?title=%CE%9A%CE%BF%CE%B9%CE%BD%CF%89%CE%BD%CE%B9%CE%BA%CE%AE_%CE%A3%CF%85%CE%BD%CE%B5%CF%84%CE%B1%CE%B9%CF%81%CE%B9%CF%83%CF%84%CE%B9%CE%BA%CE%AE_%CE%95%CF%80%CE%B9%CF%87%CE%B5%CE%AF%CF%81%CE%B7%CF%83%CE%B7&amp;action=edit&amp;redlink=1" TargetMode="External"/><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8" Type="http://schemas.openxmlformats.org/officeDocument/2006/relationships/hyperlink" Target="https://el.wikipedia.org/wiki/%CE%95%CE%BB%CE%BB%CE%B7%CE%BD%CE%B9%CE%BA%CF%8C_%CE%93%CE%B5%CE%BD%CE%B9%CE%BA%CF%8C_%CE%9B%CE%BF%CE%B3%CE%B9%CF%83%CF%84%CE%B9%CE%BA%CF%8C_%CE%A3%CF%87%CE%AD%CE%B4%CE%B9%CE%BF" TargetMode="External"/><Relationship Id="rId3" Type="http://schemas.openxmlformats.org/officeDocument/2006/relationships/hyperlink" Target="https://el.wikipedia.org/wiki/%CE%9C%CE%B5%CF%84%CE%BF%CF%87%CE%AE_(%CE%BF%CE%B9%CE%BA%CE%BF%CE%BD%CE%BF%CE%BC%CE%AF%CE%B1)" TargetMode="External"/><Relationship Id="rId7" Type="http://schemas.openxmlformats.org/officeDocument/2006/relationships/hyperlink" Target="https://el.wikipedia.org/w/index.php?title=%CE%91%CF%80%CE%BF%CF%84%CE%B5%CE%BB%CE%AD%CF%83%CE%BC%CE%B1%CF%84%CE%B1_%CE%94%CE%B9%CE%B1%CE%B8%CE%AD%CF%83%CE%B5%CF%89%CF%82&amp;action=edit&amp;redlink=1" TargetMode="External"/><Relationship Id="rId2" Type="http://schemas.openxmlformats.org/officeDocument/2006/relationships/hyperlink" Target="https://el.wikipedia.org/wiki/%CE%95%CF%84%CE%B1%CE%B9%CF%81%CE%B5%CE%AF%CE%B1" TargetMode="External"/><Relationship Id="rId1" Type="http://schemas.openxmlformats.org/officeDocument/2006/relationships/slideLayout" Target="../slideLayouts/slideLayout4.xml"/><Relationship Id="rId6" Type="http://schemas.openxmlformats.org/officeDocument/2006/relationships/hyperlink" Target="https://el.wikipedia.org/w/index.php?title=%CE%91%CF%80%CE%BF%CF%84%CE%B5%CE%BB%CE%AD%CF%83%CE%BC%CE%B1%CF%84%CE%B1_%CE%A7%CF%81%CE%AE%CF%83%CE%B5%CF%89%CF%82&amp;action=edit&amp;redlink=1" TargetMode="External"/><Relationship Id="rId5" Type="http://schemas.openxmlformats.org/officeDocument/2006/relationships/hyperlink" Target="https://el.wikipedia.org/wiki/%CE%99%CF%83%CE%BF%CE%BB%CE%BF%CE%B3%CE%B9%CF%83%CE%BC%CF%8C%CF%82" TargetMode="External"/><Relationship Id="rId10" Type="http://schemas.openxmlformats.org/officeDocument/2006/relationships/hyperlink" Target="https://el.wikipedia.org/wiki/%CE%95%CF%86%CE%B7%CE%BC%CE%B5%CF%81%CE%AF%CE%B4%CE%B1" TargetMode="External"/><Relationship Id="rId4" Type="http://schemas.openxmlformats.org/officeDocument/2006/relationships/hyperlink" Target="https://el.wikipedia.org/wiki/%CE%95%CE%BC%CF%80%CE%BF%CF%81%CE%B9%CE%BA%CF%8C_%CE%94%CE%AF%CE%BA%CE%B1%CE%B9%CE%BF" TargetMode="External"/><Relationship Id="rId9" Type="http://schemas.openxmlformats.org/officeDocument/2006/relationships/hyperlink" Target="https://el.wikipedia.org/wiki/%CE%95%CF%86%CE%B7%CE%BC%CE%B5%CF%81%CE%AF%CE%B4%CE%B1_%CF%84%CE%B7%CF%82_%CE%9A%CF%85%CE%B2%CE%B5%CF%81%CE%BD%CE%AE%CF%83%CE%B5%CF%89%CF%82" TargetMode="External"/></Relationships>
</file>

<file path=ppt/slides/_rels/slide15.xml.rels><?xml version="1.0" encoding="UTF-8" standalone="yes"?>
<Relationships xmlns="http://schemas.openxmlformats.org/package/2006/relationships"><Relationship Id="rId3" Type="http://schemas.openxmlformats.org/officeDocument/2006/relationships/hyperlink" Target="https://el.wikipedia.org/w/index.php?title=%CE%A0%CE%BF%CE%B4%CE%BF%CF%83%CF%86%CE%B1%CE%B9%CF%81%CE%B9%CE%BA%CE%AD%CF%82_%CE%91%CE%BD%CF%8E%CE%BD%CF%85%CE%BC%CE%B5%CF%82_%CE%95%CF%80%CE%B9%CF%87%CE%B5%CE%B9%CF%81%CE%AE%CF%83%CE%B5%CE%B9%CF%82&amp;action=edit&amp;redlink=1" TargetMode="External"/><Relationship Id="rId2" Type="http://schemas.openxmlformats.org/officeDocument/2006/relationships/hyperlink" Target="https://el.wikipedia.org/wiki/%CE%A0%CE%BF%CE%BB%CE%B9%CF%84%CE%B9%CE%BA%CF%8C_%CE%BA%CF%8C%CE%BC%CE%BC%CE%B1" TargetMode="External"/><Relationship Id="rId1" Type="http://schemas.openxmlformats.org/officeDocument/2006/relationships/slideLayout" Target="../slideLayouts/slideLayout2.xml"/><Relationship Id="rId4" Type="http://schemas.openxmlformats.org/officeDocument/2006/relationships/hyperlink" Target="https://el.wikipedia.org/w/index.php?title=%CE%9A%CE%B1%CE%BB%CE%B1%CE%B8%CE%BF%CF%83%CF%86%CE%B1%CE%B9%CF%81%CE%B9%CE%BA%CE%AD%CF%82_%CE%91%CE%BD%CF%8E%CE%BD%CF%85%CE%BC%CE%B5%CF%82_%CE%95%CF%80%CE%B9%CF%87%CE%B5%CE%B9%CF%81%CE%AE%CF%83%CE%B5%CE%B9%CF%82&amp;action=edit&amp;redlink=1" TargetMode="Externa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s://el.wikipedia.org/w/index.php?title=%CE%92%CE%B9%CE%BF%CF%84%CE%B5%CF%87%CE%BD%CE%AF%CE%B1&amp;action=edit&amp;redlink=1" TargetMode="External"/><Relationship Id="rId2" Type="http://schemas.openxmlformats.org/officeDocument/2006/relationships/hyperlink" Target="https://el.wikipedia.org/wiki/%CE%92%CE%B9%CE%BF%CE%BC%CE%B7%CF%87%CE%B1%CE%BD%CE%AF%CE%B1" TargetMode="External"/><Relationship Id="rId1" Type="http://schemas.openxmlformats.org/officeDocument/2006/relationships/slideLayout" Target="../slideLayouts/slideLayout2.xml"/><Relationship Id="rId5" Type="http://schemas.openxmlformats.org/officeDocument/2006/relationships/hyperlink" Target="https://el.wikipedia.org/wiki/%CE%9C%CE%B5%CF%84%CE%B1%CF%86%CE%BF%CF%81%CE%AD%CF%82" TargetMode="External"/><Relationship Id="rId4" Type="http://schemas.openxmlformats.org/officeDocument/2006/relationships/hyperlink" Target="https://el.wikipedia.org/wiki/%CE%A0%CE%B1%CF%81%CE%BF%CF%87%CE%AE_%CF%85%CF%80%CE%B7%CF%81%CE%B5%CF%83%CE%B9%CF%8E%CE%BD" TargetMode="Externa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p:txBody>
          <a:bodyPr rtlCol="0"/>
          <a:lstStyle/>
          <a:p>
            <a:pPr rtl="0"/>
            <a:r>
              <a:rPr lang="el-GR" dirty="0" smtClean="0"/>
              <a:t>ΕΠΙΧΕΙΡΗΣΗ</a:t>
            </a:r>
            <a:endParaRPr lang="el-GR" dirty="0"/>
          </a:p>
        </p:txBody>
      </p:sp>
    </p:spTree>
    <p:extLst>
      <p:ext uri="{BB962C8B-B14F-4D97-AF65-F5344CB8AC3E}">
        <p14:creationId xmlns:p14="http://schemas.microsoft.com/office/powerpoint/2010/main" xmlns="" val="1493259804"/>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5212" y="533400"/>
            <a:ext cx="8686801" cy="735360"/>
          </a:xfrm>
        </p:spPr>
        <p:txBody>
          <a:bodyPr/>
          <a:lstStyle/>
          <a:p>
            <a:r>
              <a:rPr lang="el-GR" dirty="0" smtClean="0"/>
              <a:t>Νομικές μορφές επιχειρήσεων</a:t>
            </a:r>
            <a:endParaRPr lang="el-GR" dirty="0"/>
          </a:p>
        </p:txBody>
      </p:sp>
      <p:sp>
        <p:nvSpPr>
          <p:cNvPr id="3" name="Content Placeholder 2"/>
          <p:cNvSpPr>
            <a:spLocks noGrp="1"/>
          </p:cNvSpPr>
          <p:nvPr>
            <p:ph sz="half" idx="1"/>
          </p:nvPr>
        </p:nvSpPr>
        <p:spPr>
          <a:xfrm>
            <a:off x="1065212" y="1484784"/>
            <a:ext cx="4251960" cy="4535016"/>
          </a:xfrm>
          <a:ln>
            <a:solidFill>
              <a:schemeClr val="tx1"/>
            </a:solidFill>
          </a:ln>
        </p:spPr>
        <p:txBody>
          <a:bodyPr>
            <a:normAutofit/>
          </a:bodyPr>
          <a:lstStyle/>
          <a:p>
            <a:pPr>
              <a:buNone/>
            </a:pPr>
            <a:r>
              <a:rPr lang="el-GR" sz="1100" dirty="0" smtClean="0"/>
              <a:t>1. </a:t>
            </a:r>
            <a:r>
              <a:rPr lang="el-GR" sz="1100" dirty="0" smtClean="0">
                <a:hlinkClick r:id="rId2" tooltip="Ατομική επιχείρηση"/>
              </a:rPr>
              <a:t>Ατομικές</a:t>
            </a:r>
            <a:r>
              <a:rPr lang="el-GR" sz="1100" dirty="0" smtClean="0"/>
              <a:t> Η </a:t>
            </a:r>
            <a:r>
              <a:rPr lang="el-GR" sz="1100" b="1" dirty="0" smtClean="0"/>
              <a:t>ατομική επιχείρηση</a:t>
            </a:r>
            <a:r>
              <a:rPr lang="el-GR" sz="1100" dirty="0" smtClean="0"/>
              <a:t> είναι η πιο παλιά και πιο απλή επιχείρηση. Ιδρύεται και διοικείται από ένα άτομο, το οποίο ως ιδιοκτήτης και διοικητής έχει την ευθύνη όλων των αποφάσεων και των συνεπειών τους, ασκώντας αυτεπιστασία</a:t>
            </a:r>
          </a:p>
          <a:p>
            <a:pPr>
              <a:buNone/>
            </a:pPr>
            <a:r>
              <a:rPr lang="el-GR" sz="1100" dirty="0" smtClean="0"/>
              <a:t>2. </a:t>
            </a:r>
            <a:r>
              <a:rPr lang="el-GR" sz="1100" dirty="0" smtClean="0">
                <a:hlinkClick r:id="rId3" tooltip="Εταιρεία"/>
              </a:rPr>
              <a:t>Εταιρικές</a:t>
            </a:r>
            <a:endParaRPr lang="el-GR" sz="1100" dirty="0" smtClean="0"/>
          </a:p>
          <a:p>
            <a:r>
              <a:rPr lang="el-GR" sz="1100" dirty="0" smtClean="0">
                <a:hlinkClick r:id="rId4" tooltip="Ομόρρυθμη Εταιρεία"/>
              </a:rPr>
              <a:t>Ομόρρυθμη Εταιρεία</a:t>
            </a:r>
            <a:r>
              <a:rPr lang="el-GR" sz="1100" dirty="0" smtClean="0"/>
              <a:t> (Ο.Ε.)</a:t>
            </a:r>
            <a:r>
              <a:rPr lang="el-GR" sz="1100" b="1" dirty="0" smtClean="0"/>
              <a:t> Ομόρρυθμη εταιρεία (Ο.Ε.)</a:t>
            </a:r>
            <a:r>
              <a:rPr lang="el-GR" sz="1100" dirty="0" smtClean="0"/>
              <a:t> είναι εταιρεία την οποία ιδρύουν τουλάχιστον δύο εταίροι, εισφέροντας όσο κεφάλαιο τους χρειάζεται ή όσο διαθέτουν, χωρίς να δεσμεύονται για συγκεκριμένο ποσό από τον νόμο.</a:t>
            </a:r>
          </a:p>
          <a:p>
            <a:r>
              <a:rPr lang="el-GR" sz="1100" dirty="0" smtClean="0">
                <a:hlinkClick r:id="rId5" tooltip="Ετερόρρυθμη Εταιρεία"/>
              </a:rPr>
              <a:t>Ετερόρρυθμη Εταιρεία</a:t>
            </a:r>
            <a:r>
              <a:rPr lang="el-GR" sz="1100" dirty="0" smtClean="0"/>
              <a:t> (Ε.Ε.)</a:t>
            </a:r>
            <a:r>
              <a:rPr lang="el-GR" sz="1100" b="1" dirty="0" smtClean="0"/>
              <a:t> Ετερόρρυθμη εταιρεία</a:t>
            </a:r>
            <a:r>
              <a:rPr lang="el-GR" sz="1100" dirty="0" smtClean="0"/>
              <a:t> είναι η </a:t>
            </a:r>
            <a:r>
              <a:rPr lang="el-GR" sz="1100" dirty="0" smtClean="0">
                <a:hlinkClick r:id="rId3" tooltip="Εταιρεία"/>
              </a:rPr>
              <a:t>εταιρεία</a:t>
            </a:r>
            <a:r>
              <a:rPr lang="el-GR" sz="1100" dirty="0" smtClean="0"/>
              <a:t> που ιδρύεται από δύο η περισσότερα πρόσωπα που έχουν σκοπό να εμπορεύονται με </a:t>
            </a:r>
            <a:r>
              <a:rPr lang="el-GR" sz="1100" dirty="0" smtClean="0">
                <a:hlinkClick r:id="rId6" tooltip="Εταιρική επωνυμία (δεν έχει γραφτεί ακόμα)"/>
              </a:rPr>
              <a:t>εταιρική επωνυμία</a:t>
            </a:r>
            <a:r>
              <a:rPr lang="el-GR" sz="1100" dirty="0" smtClean="0"/>
              <a:t> και στην οποία ένας η περισσότεροι εταίροι ευθύνονται απεριόριστα και αλληλέγγυα για τις εταιρικές υποχρεώσεις όπως ακριβώς και οι εταίροι της </a:t>
            </a:r>
            <a:r>
              <a:rPr lang="el-GR" sz="1100" u="sng" dirty="0" smtClean="0">
                <a:hlinkClick r:id="rId4"/>
              </a:rPr>
              <a:t>ομόρρυθμης εταιρείας</a:t>
            </a:r>
            <a:r>
              <a:rPr lang="el-GR" sz="1100" dirty="0" smtClean="0"/>
              <a:t> και αποκαλούνται ομόρρυθμοι εταίροι, ενώ ένας η περισσότεροι εταίροι ευθύνονται περιορισμένα, δηλαδή μόνο μέχρι του ποσού της εισφοράς τους, και αποκαλούνται ετερόρρυθμοι εταίροι.</a:t>
            </a:r>
          </a:p>
          <a:p>
            <a:endParaRPr lang="el-GR" sz="1100" dirty="0"/>
          </a:p>
        </p:txBody>
      </p:sp>
      <p:sp>
        <p:nvSpPr>
          <p:cNvPr id="5" name="Content Placeholder 4"/>
          <p:cNvSpPr>
            <a:spLocks noGrp="1"/>
          </p:cNvSpPr>
          <p:nvPr>
            <p:ph sz="half" idx="2"/>
          </p:nvPr>
        </p:nvSpPr>
        <p:spPr>
          <a:xfrm>
            <a:off x="5464598" y="1484784"/>
            <a:ext cx="4251960" cy="4535016"/>
          </a:xfrm>
          <a:ln>
            <a:solidFill>
              <a:schemeClr val="tx2"/>
            </a:solidFill>
          </a:ln>
        </p:spPr>
        <p:txBody>
          <a:bodyPr>
            <a:normAutofit/>
          </a:bodyPr>
          <a:lstStyle/>
          <a:p>
            <a:r>
              <a:rPr lang="el-GR" sz="1600" dirty="0" smtClean="0">
                <a:hlinkClick r:id="rId7" tooltip="Εταιρεία Περιορισμένης Ευθύνης"/>
              </a:rPr>
              <a:t>Εταιρεία Περιορισμένης Ευθύνης</a:t>
            </a:r>
            <a:r>
              <a:rPr lang="el-GR" sz="1600" dirty="0" smtClean="0"/>
              <a:t> (Ε.Π.Ε.)</a:t>
            </a:r>
          </a:p>
          <a:p>
            <a:pPr>
              <a:buNone/>
            </a:pPr>
            <a:r>
              <a:rPr lang="el-GR" sz="1600" dirty="0" smtClean="0"/>
              <a:t>     Στην Εταιρεία Περιορισμένης Ευθύνης συμμετέχουν ονομαστικά ορισμένα πρόσωπα. Καθένα από αυτά ευθύνεται μόνο μέχρι του ποσού της εταιρικής του μερίδας, που δεν μπορεί να παρασταθεί με μετοχές και δεν μπορεί να μεταβιβαστεί αν δεν συμφωνούν όλοι οι εταίροι. Επομένως, στην εταιρεία περιορισμένης ευθύνης συνδυάζονται πλεονεκτήματα των ομόρρυθμων εταιρειών και ανώνυμων εταιρειών, ενώ δεν αντιμετωπίζει δυσχέρειες στην ίδρυση της και τη διάλυση της και ούτε απαιτούνται μεγάλα κεφάλαια σε σχέση με τις </a:t>
            </a:r>
            <a:r>
              <a:rPr lang="el-GR" sz="1600" dirty="0" smtClean="0">
                <a:hlinkClick r:id="rId8" tooltip="Ανώνυμη Εταιρεία"/>
              </a:rPr>
              <a:t>Ανώνυμες</a:t>
            </a:r>
            <a:r>
              <a:rPr lang="el-GR" sz="1600" dirty="0" smtClean="0"/>
              <a:t>.</a:t>
            </a:r>
            <a:endParaRPr lang="el-GR" sz="1600" dirty="0"/>
          </a:p>
        </p:txBody>
      </p:sp>
    </p:spTree>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1065212" y="404664"/>
            <a:ext cx="4251960" cy="5616624"/>
          </a:xfrm>
          <a:ln>
            <a:solidFill>
              <a:schemeClr val="tx1"/>
            </a:solidFill>
          </a:ln>
        </p:spPr>
        <p:txBody>
          <a:bodyPr>
            <a:normAutofit fontScale="62500" lnSpcReduction="20000"/>
          </a:bodyPr>
          <a:lstStyle/>
          <a:p>
            <a:r>
              <a:rPr lang="el-GR" dirty="0" smtClean="0">
                <a:hlinkClick r:id="rId2" tooltip="Ανώνυμη ναυτιλιακή εταιρεία"/>
              </a:rPr>
              <a:t>Ανώνυμη ναυτιλιακή εταιρεία</a:t>
            </a:r>
            <a:r>
              <a:rPr lang="el-GR" dirty="0" smtClean="0"/>
              <a:t> (Α.Ν.Ε.)</a:t>
            </a:r>
          </a:p>
          <a:p>
            <a:pPr>
              <a:buNone/>
            </a:pPr>
            <a:r>
              <a:rPr lang="el-GR" dirty="0" smtClean="0"/>
              <a:t> Η </a:t>
            </a:r>
            <a:r>
              <a:rPr lang="el-GR" b="1" dirty="0" smtClean="0"/>
              <a:t>Ανώνυμη Ναυτιλιακή Εταιρεία</a:t>
            </a:r>
            <a:r>
              <a:rPr lang="el-GR" dirty="0" smtClean="0"/>
              <a:t> (Α.Ν.Ε.) είναι ειδική (ελληνική) εταιρική μορφή επιχείρησης που μοιάζει με την </a:t>
            </a:r>
            <a:r>
              <a:rPr lang="el-GR" dirty="0" smtClean="0">
                <a:hlinkClick r:id="rId3" tooltip="Ανώνυμη Εταιρεία"/>
              </a:rPr>
              <a:t>Ανώνυμη Εταιρεία</a:t>
            </a:r>
            <a:r>
              <a:rPr lang="el-GR" dirty="0" smtClean="0"/>
              <a:t> που όμως η σύστασή της στηρίζεται στο άρθρο 13 του ΝΔ 2687/53 "Περί επενδύσεως και προστασίας κεφαλαίων εξωτερικού", με το οποίο </a:t>
            </a:r>
            <a:r>
              <a:rPr lang="el-GR" dirty="0" err="1" smtClean="0"/>
              <a:t>εξωμειώθηκαν</a:t>
            </a:r>
            <a:r>
              <a:rPr lang="el-GR" dirty="0" smtClean="0"/>
              <a:t> προς "κεφάλαια εισαγόμενα" από το εξωτερικό τα νηολογούμενα, βάσει του παραπάνω άρθρου, πλοία.</a:t>
            </a:r>
          </a:p>
          <a:p>
            <a:pPr>
              <a:spcBef>
                <a:spcPts val="0"/>
              </a:spcBef>
              <a:buNone/>
            </a:pPr>
            <a:r>
              <a:rPr lang="el-GR" dirty="0" smtClean="0"/>
              <a:t>Τα κύρια χαρακτηριστικά του είδους αυτού της εταιρείας είναι:</a:t>
            </a:r>
          </a:p>
          <a:p>
            <a:pPr>
              <a:spcBef>
                <a:spcPts val="0"/>
              </a:spcBef>
            </a:pPr>
            <a:r>
              <a:rPr lang="el-GR" dirty="0" smtClean="0"/>
              <a:t>Στην επωνυμία της οφείλει να φέρει την επίσημη ένδειξη Α.Ν.Ε.</a:t>
            </a:r>
          </a:p>
          <a:p>
            <a:pPr>
              <a:spcBef>
                <a:spcPts val="0"/>
              </a:spcBef>
            </a:pPr>
            <a:r>
              <a:rPr lang="el-GR" dirty="0" smtClean="0"/>
              <a:t>Σκοπός της μπορεί να είναι μόνο η εκμετάλλευση πλοίων.</a:t>
            </a:r>
          </a:p>
          <a:p>
            <a:pPr>
              <a:spcBef>
                <a:spcPts val="0"/>
              </a:spcBef>
            </a:pPr>
            <a:r>
              <a:rPr lang="el-GR" dirty="0" smtClean="0"/>
              <a:t>Τα κεφάλαιά της μπορούν να εκφράζονται σε ξένο συνάλλαγμα.</a:t>
            </a:r>
          </a:p>
          <a:p>
            <a:pPr>
              <a:spcBef>
                <a:spcPts val="0"/>
              </a:spcBef>
            </a:pPr>
            <a:r>
              <a:rPr lang="el-GR" dirty="0" smtClean="0"/>
              <a:t>Τα συμβόλαια σύστασής της, αύξηση κεφαλαίου κ.ά. απαλλάσσονται κάθε τέλους</a:t>
            </a:r>
          </a:p>
          <a:p>
            <a:pPr>
              <a:spcBef>
                <a:spcPts val="0"/>
              </a:spcBef>
            </a:pPr>
            <a:r>
              <a:rPr lang="el-GR" dirty="0" smtClean="0"/>
              <a:t>Η Γενική Συνέλευσή της μπορεί να συνέρχεται οπουδήποτε.</a:t>
            </a:r>
          </a:p>
          <a:p>
            <a:pPr>
              <a:spcBef>
                <a:spcPts val="0"/>
              </a:spcBef>
            </a:pPr>
            <a:r>
              <a:rPr lang="el-GR" dirty="0" smtClean="0"/>
              <a:t>Τα λογιστικά της βιβλία και ο Ισολογισμός της μπορούν να γίνουν σε ξένο νόμισμα.</a:t>
            </a:r>
          </a:p>
          <a:p>
            <a:pPr>
              <a:spcBef>
                <a:spcPts val="0"/>
              </a:spcBef>
            </a:pPr>
            <a:r>
              <a:rPr lang="el-GR" dirty="0" smtClean="0"/>
              <a:t>Τα κέρδη της διανέμονται χωρίς περιορισμό.</a:t>
            </a:r>
          </a:p>
          <a:p>
            <a:r>
              <a:rPr lang="el-GR" dirty="0" smtClean="0">
                <a:hlinkClick r:id="rId4" tooltip="Συνεταιρισμός"/>
              </a:rPr>
              <a:t>Συνεταιρισμός</a:t>
            </a:r>
            <a:endParaRPr lang="el-GR" dirty="0" smtClean="0"/>
          </a:p>
          <a:p>
            <a:pPr>
              <a:buNone/>
            </a:pPr>
            <a:r>
              <a:rPr lang="el-GR" b="1" dirty="0" smtClean="0"/>
              <a:t>Συνεταιρισμός</a:t>
            </a:r>
            <a:r>
              <a:rPr lang="el-GR" dirty="0" smtClean="0"/>
              <a:t>, σύμφωνα με τη </a:t>
            </a:r>
            <a:r>
              <a:rPr lang="el-GR" dirty="0" smtClean="0">
                <a:hlinkClick r:id="rId5" tooltip="Διεθνής Συνεταιριστική Συμμαχία"/>
              </a:rPr>
              <a:t>Διεθνή Συνεταιριστική Συμμαχία</a:t>
            </a:r>
            <a:r>
              <a:rPr lang="el-GR" dirty="0" smtClean="0"/>
              <a:t>, είναι μια: «αυτόνομη ένωση προσώπων που συγκροτείται εθελοντικά για την αντιμετώπιση των κοινών οικονομικών, κοινωνικών και πολιτιστικών αναγκών και επιδιώξεων τους, διαμέσου μιας </a:t>
            </a:r>
            <a:r>
              <a:rPr lang="el-GR" dirty="0" err="1" smtClean="0"/>
              <a:t>συνιδιόκτητης</a:t>
            </a:r>
            <a:r>
              <a:rPr lang="el-GR" dirty="0" smtClean="0"/>
              <a:t> και δημοκρατικά διοικούμενης επιχείρησης</a:t>
            </a:r>
            <a:endParaRPr lang="el-GR" dirty="0"/>
          </a:p>
        </p:txBody>
      </p:sp>
      <p:sp>
        <p:nvSpPr>
          <p:cNvPr id="5" name="Content Placeholder 3"/>
          <p:cNvSpPr>
            <a:spLocks noGrp="1"/>
          </p:cNvSpPr>
          <p:nvPr>
            <p:ph sz="half" idx="2"/>
          </p:nvPr>
        </p:nvSpPr>
        <p:spPr>
          <a:xfrm>
            <a:off x="5464598" y="836712"/>
            <a:ext cx="4251960" cy="5183088"/>
          </a:xfrm>
          <a:ln>
            <a:solidFill>
              <a:schemeClr val="tx1"/>
            </a:solidFill>
          </a:ln>
        </p:spPr>
        <p:txBody>
          <a:bodyPr>
            <a:normAutofit fontScale="62500" lnSpcReduction="20000"/>
          </a:bodyPr>
          <a:lstStyle/>
          <a:p>
            <a:pPr>
              <a:buNone/>
            </a:pPr>
            <a:endParaRPr lang="el-GR" sz="2400" dirty="0" smtClean="0"/>
          </a:p>
          <a:p>
            <a:r>
              <a:rPr lang="el-GR" sz="2400" dirty="0" smtClean="0">
                <a:hlinkClick r:id="rId6" tooltip="Συμπλοιοκτησία"/>
              </a:rPr>
              <a:t>Συμπλοιοκτησία</a:t>
            </a:r>
            <a:r>
              <a:rPr lang="el-GR" sz="2400" dirty="0" smtClean="0"/>
              <a:t> Η </a:t>
            </a:r>
            <a:r>
              <a:rPr lang="el-GR" sz="2400" b="1" dirty="0" smtClean="0"/>
              <a:t>Συμπλοιοκτησία</a:t>
            </a:r>
            <a:r>
              <a:rPr lang="el-GR" sz="2400" dirty="0" smtClean="0"/>
              <a:t> αποτελεί μορφή ναυτιλιακής επιχείρησης που εμφανίζεται στη περίπτωση που ένα πλοίο ανήκει κατά </a:t>
            </a:r>
            <a:r>
              <a:rPr lang="el-GR" sz="2400" dirty="0" smtClean="0">
                <a:hlinkClick r:id="rId7" tooltip="Κυριότητα πλοίου"/>
              </a:rPr>
              <a:t>κυριότητα</a:t>
            </a:r>
            <a:r>
              <a:rPr lang="el-GR" sz="2400" dirty="0" smtClean="0"/>
              <a:t> σε πολλούς ιδιοκτήτες (</a:t>
            </a:r>
            <a:r>
              <a:rPr lang="el-GR" sz="2400" dirty="0" smtClean="0">
                <a:hlinkClick r:id="rId8" tooltip="Πλοιοκτήτης (δεν έχει γραφτεί ακόμα)"/>
              </a:rPr>
              <a:t>πλοιοκτήτες</a:t>
            </a:r>
            <a:r>
              <a:rPr lang="el-GR" sz="2400" dirty="0" smtClean="0"/>
              <a:t>), οι οποίοι από κοινού και κατόπιν συμφωνίας εκμεταλλεύονται αυτό, καλούμενοι </a:t>
            </a:r>
            <a:r>
              <a:rPr lang="el-GR" sz="2400" b="1" dirty="0" smtClean="0"/>
              <a:t>συμπλοιοκτήτες</a:t>
            </a:r>
            <a:endParaRPr lang="el-GR" sz="2400" dirty="0" smtClean="0"/>
          </a:p>
          <a:p>
            <a:endParaRPr lang="el-GR" sz="2400" dirty="0"/>
          </a:p>
        </p:txBody>
      </p:sp>
    </p:spTree>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Ι.Κ.Ε</a:t>
            </a:r>
            <a:endParaRPr lang="el-GR" dirty="0"/>
          </a:p>
        </p:txBody>
      </p:sp>
      <p:sp>
        <p:nvSpPr>
          <p:cNvPr id="3" name="Content Placeholder 2"/>
          <p:cNvSpPr>
            <a:spLocks noGrp="1"/>
          </p:cNvSpPr>
          <p:nvPr>
            <p:ph sz="half" idx="1"/>
          </p:nvPr>
        </p:nvSpPr>
        <p:spPr>
          <a:xfrm>
            <a:off x="1065212" y="1828800"/>
            <a:ext cx="8053536" cy="4191000"/>
          </a:xfrm>
        </p:spPr>
        <p:txBody>
          <a:bodyPr>
            <a:normAutofit/>
          </a:bodyPr>
          <a:lstStyle/>
          <a:p>
            <a:r>
              <a:rPr lang="el-GR" sz="1600" dirty="0" smtClean="0"/>
              <a:t>Η </a:t>
            </a:r>
            <a:r>
              <a:rPr lang="el-GR" sz="1600" b="1" dirty="0" smtClean="0"/>
              <a:t>Ιδιωτική Κεφαλαιουχική </a:t>
            </a:r>
            <a:r>
              <a:rPr lang="el-GR" sz="1600" b="1" dirty="0" smtClean="0"/>
              <a:t>Εταιρεία</a:t>
            </a:r>
            <a:r>
              <a:rPr lang="en-US" sz="1600" baseline="30000" dirty="0" smtClean="0"/>
              <a:t>  </a:t>
            </a:r>
            <a:r>
              <a:rPr lang="en-US" sz="1600" baseline="30000" dirty="0" smtClean="0"/>
              <a:t>-</a:t>
            </a:r>
            <a:r>
              <a:rPr lang="en-US" sz="1600" dirty="0" smtClean="0"/>
              <a:t> </a:t>
            </a:r>
            <a:r>
              <a:rPr lang="el-GR" sz="1600" dirty="0" smtClean="0"/>
              <a:t>Ι.Κ.Ε</a:t>
            </a:r>
            <a:r>
              <a:rPr lang="el-GR" sz="1600" dirty="0" smtClean="0"/>
              <a:t>.) είναι μία </a:t>
            </a:r>
            <a:r>
              <a:rPr lang="el-GR" sz="1600" dirty="0" smtClean="0">
                <a:hlinkClick r:id="rId2" tooltip="Εταιρεία"/>
              </a:rPr>
              <a:t>εταιρική μορφή</a:t>
            </a:r>
            <a:r>
              <a:rPr lang="el-GR" sz="1600" dirty="0" smtClean="0"/>
              <a:t>. Πρόκειται για μια σχετικά νέα και καινοτόμα μορφή. Η εισαγωγή της ανακοινώθηκε στης 11. Απρίλη 2012 στο </a:t>
            </a:r>
            <a:r>
              <a:rPr lang="el-GR" sz="1600" dirty="0" smtClean="0">
                <a:hlinkClick r:id="rId3" tooltip="ΦΕΚ"/>
              </a:rPr>
              <a:t>ΦΕΚ</a:t>
            </a:r>
            <a:r>
              <a:rPr lang="el-GR" sz="1600" dirty="0" smtClean="0"/>
              <a:t> Α 86 με τον νόμο 4072/2012.</a:t>
            </a:r>
          </a:p>
          <a:p>
            <a:r>
              <a:rPr lang="el-GR" sz="1600" dirty="0" smtClean="0"/>
              <a:t>Στης 29. Μαϊ 2013 ανακοινώθηκε στο </a:t>
            </a:r>
            <a:r>
              <a:rPr lang="el-GR" sz="1600" dirty="0" smtClean="0">
                <a:hlinkClick r:id="rId3" tooltip="ΦΕΚ"/>
              </a:rPr>
              <a:t>ΦΕΚ</a:t>
            </a:r>
            <a:r>
              <a:rPr lang="el-GR" sz="1600" dirty="0" smtClean="0"/>
              <a:t> Α 120 με τον νόμο 4155/2013 μια τροποποίηση του νόμου 4072/2012. Πλέον το κεφάλαιο της Ι.Κ.Ε. μπορεί να είναι και μηδενικό (αντί για 1€ πού ήταν στην περίοδο 2012-2013). Έτσι μία Ι.Κ.Ε. μπορεί να μείνει και χωρίς καθόλου κεφάλαιο, π.χ. μετά από απρόβλεπτη μείωση κεφαλαίου, χωρίς αυτό αυτομάτως να έχει αρνητικές επιπτώσεις για την εταιρία, π.χ. όταν έχει ακόμα </a:t>
            </a:r>
            <a:r>
              <a:rPr lang="el-GR" sz="1600" dirty="0" err="1" smtClean="0"/>
              <a:t>εξωκεφαλαιακές</a:t>
            </a:r>
            <a:r>
              <a:rPr lang="el-GR" sz="1600" dirty="0" smtClean="0"/>
              <a:t> εισφορές</a:t>
            </a:r>
          </a:p>
          <a:p>
            <a:endParaRPr lang="el-GR" sz="1600" dirty="0"/>
          </a:p>
        </p:txBody>
      </p:sp>
    </p:spTree>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l-GR" dirty="0" smtClean="0">
                <a:hlinkClick r:id="rId2" tooltip="Κοινωνική Συνεταιριστική Επιχείρηση (δεν έχει γραφτεί ακόμα)"/>
              </a:rPr>
              <a:t>Κοινωνική Συνεταιριστική Επιχείρηση</a:t>
            </a:r>
            <a:r>
              <a:rPr lang="el-GR" dirty="0" smtClean="0"/>
              <a:t> ΚΟΙΝ.ΣΕ.Π.</a:t>
            </a:r>
            <a:br>
              <a:rPr lang="el-GR" dirty="0" smtClean="0"/>
            </a:br>
            <a:endParaRPr lang="el-GR" dirty="0"/>
          </a:p>
        </p:txBody>
      </p:sp>
      <p:sp>
        <p:nvSpPr>
          <p:cNvPr id="3" name="Content Placeholder 2"/>
          <p:cNvSpPr>
            <a:spLocks noGrp="1"/>
          </p:cNvSpPr>
          <p:nvPr>
            <p:ph sz="half" idx="1"/>
          </p:nvPr>
        </p:nvSpPr>
        <p:spPr>
          <a:xfrm>
            <a:off x="1065212" y="1828800"/>
            <a:ext cx="8413576" cy="4191000"/>
          </a:xfrm>
        </p:spPr>
        <p:txBody>
          <a:bodyPr>
            <a:normAutofit/>
          </a:bodyPr>
          <a:lstStyle/>
          <a:p>
            <a:r>
              <a:rPr lang="el-GR" dirty="0" smtClean="0"/>
              <a:t>Η Κοινωνική Συνεταιριστική Επιχείρηση (ΚΟΙΝΣΕΠ) είναι μια καινοτόμος μορφή ιδιωτικής επιχείρησης, που θεσμοθετήθηκε πρόσφατα στην Ελλάδα. Είναι μια μορφή αστικού συνεταιρισμού, όπου επενδυτές με όραμα ενώνουν τις δυνάμεις τους για να δημιουργήσουν μια κοινά διοικούμενη εταιρεία. Ο καθένας έχει μια ψήφο και έτσι ο κάθε συνεταίρος έχει λόγο στη διοίκηση της επιχείρησης. Συνεταίρος σε μια ΚΟΙΝΣΕΠ μπορεί να είναι οποιοσδήποτε: άνεργος, επιχειρηματίας, φοιτητής, συνταξιούχος, εργαζόμενος, δημόσιος υπάλληλος κοκ.</a:t>
            </a:r>
            <a:endParaRPr lang="el-GR" dirty="0"/>
          </a:p>
        </p:txBody>
      </p:sp>
    </p:spTree>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AN</a:t>
            </a:r>
            <a:r>
              <a:rPr lang="el-GR" dirty="0" smtClean="0"/>
              <a:t>ΩΝΥΜΗ ΕΤΑΙΡΕΙΑ</a:t>
            </a:r>
            <a:endParaRPr lang="el-GR" dirty="0"/>
          </a:p>
        </p:txBody>
      </p:sp>
      <p:sp>
        <p:nvSpPr>
          <p:cNvPr id="3" name="Content Placeholder 2"/>
          <p:cNvSpPr>
            <a:spLocks noGrp="1"/>
          </p:cNvSpPr>
          <p:nvPr>
            <p:ph sz="half" idx="1"/>
          </p:nvPr>
        </p:nvSpPr>
        <p:spPr>
          <a:xfrm>
            <a:off x="1065212" y="1828800"/>
            <a:ext cx="8269560" cy="4191000"/>
          </a:xfrm>
        </p:spPr>
        <p:txBody>
          <a:bodyPr>
            <a:normAutofit/>
          </a:bodyPr>
          <a:lstStyle/>
          <a:p>
            <a:r>
              <a:rPr lang="el-GR" sz="1400" dirty="0" smtClean="0"/>
              <a:t>Η </a:t>
            </a:r>
            <a:r>
              <a:rPr lang="el-GR" sz="1400" b="1" dirty="0" smtClean="0"/>
              <a:t>Ανώνυμη Εταιρεία</a:t>
            </a:r>
            <a:r>
              <a:rPr lang="el-GR" sz="1400" dirty="0" smtClean="0"/>
              <a:t> (</a:t>
            </a:r>
            <a:r>
              <a:rPr lang="el-GR" sz="1400" b="1" dirty="0" smtClean="0"/>
              <a:t>Α.Ε.</a:t>
            </a:r>
            <a:r>
              <a:rPr lang="el-GR" sz="1400" dirty="0" smtClean="0"/>
              <a:t>) είναι </a:t>
            </a:r>
            <a:r>
              <a:rPr lang="el-GR" sz="1400" dirty="0" smtClean="0">
                <a:hlinkClick r:id="rId2" tooltip="Εταιρεία"/>
              </a:rPr>
              <a:t>εταιρεία</a:t>
            </a:r>
            <a:r>
              <a:rPr lang="el-GR" sz="1400" dirty="0" smtClean="0"/>
              <a:t>, της οποίας το κεφάλαιο είναι διαιρεμένο σε </a:t>
            </a:r>
            <a:r>
              <a:rPr lang="el-GR" sz="1400" dirty="0" smtClean="0">
                <a:hlinkClick r:id="rId3" tooltip="Μετοχή (οικονομία)"/>
              </a:rPr>
              <a:t>μετοχές</a:t>
            </a:r>
            <a:r>
              <a:rPr lang="el-GR" sz="1400" dirty="0" smtClean="0"/>
              <a:t>. Το νομικό της πλαίσιο διαμορφώθηκε από τον κωδικοποιημένο νόμο 2190/1920 «Περί Ανωνύμων Εταιρειών», που αποτέλεσε και το επιμέρους «Δίκαιο της Α.Ε.». Σύμφωνα με το </a:t>
            </a:r>
            <a:r>
              <a:rPr lang="el-GR" sz="1400" dirty="0" smtClean="0">
                <a:hlinkClick r:id="rId4" tooltip="Εμπορικό Δίκαιο"/>
              </a:rPr>
              <a:t>Εμπορικό Δίκαιο</a:t>
            </a:r>
            <a:r>
              <a:rPr lang="el-GR" sz="1400" dirty="0" smtClean="0"/>
              <a:t> η Α.Ε. είναι πάντα εμπορική εταιρεία ακόμα και όταν δεν ασκεί εμπορία. Για την σύσταση της πρέπει να είναι συγκεντρωμένο το κατώτατο όριο μετοχικού κεφαλαίου</a:t>
            </a:r>
          </a:p>
          <a:p>
            <a:r>
              <a:rPr lang="el-GR" sz="1400" dirty="0" smtClean="0"/>
              <a:t>Η Ανώνυμη Εταιρεία πρέπει να διατηρεί ορισμένες διατυπώσεις δημοσιότητας, οι οποίες προστατεύουν τους καλόπιστους τρίτους και τους συναλλασσόμενους. Μέσα σε αυτές είναι η δημοσίευση των ετήσιων αποτελεσμάτων κατά ορισμένο τρόπο (δηλ. τον </a:t>
            </a:r>
            <a:r>
              <a:rPr lang="el-GR" sz="1400" dirty="0" smtClean="0">
                <a:hlinkClick r:id="rId5" tooltip="Ισολογισμός"/>
              </a:rPr>
              <a:t>Ισολογισμό</a:t>
            </a:r>
            <a:r>
              <a:rPr lang="el-GR" sz="1400" dirty="0" smtClean="0"/>
              <a:t>, τα </a:t>
            </a:r>
            <a:r>
              <a:rPr lang="el-GR" sz="1400" dirty="0" smtClean="0">
                <a:hlinkClick r:id="rId6" tooltip="Αποτελέσματα Χρήσεως (δεν έχει γραφτεί ακόμα)"/>
              </a:rPr>
              <a:t>Αποτελέσματα Χρήσεως</a:t>
            </a:r>
            <a:r>
              <a:rPr lang="el-GR" sz="1400" dirty="0" smtClean="0"/>
              <a:t> και </a:t>
            </a:r>
            <a:r>
              <a:rPr lang="el-GR" sz="1400" dirty="0" smtClean="0">
                <a:hlinkClick r:id="rId7" tooltip="Αποτελέσματα Διαθέσεως (δεν έχει γραφτεί ακόμα)"/>
              </a:rPr>
              <a:t>Αποτελέσματα Διαθέσεως</a:t>
            </a:r>
            <a:r>
              <a:rPr lang="el-GR" sz="1400" dirty="0" smtClean="0"/>
              <a:t> τηρώντας το </a:t>
            </a:r>
            <a:r>
              <a:rPr lang="el-GR" sz="1400" dirty="0" smtClean="0">
                <a:hlinkClick r:id="rId8" tooltip="Ελληνικό Γενικό Λογιστικό Σχέδιο"/>
              </a:rPr>
              <a:t>Ελληνικό Γενικό Λογιστικό Σχέδιο</a:t>
            </a:r>
            <a:r>
              <a:rPr lang="el-GR" sz="1400" dirty="0" smtClean="0"/>
              <a:t>) στην </a:t>
            </a:r>
            <a:r>
              <a:rPr lang="el-GR" sz="1400" dirty="0" smtClean="0">
                <a:hlinkClick r:id="rId9" tooltip="Εφημερίδα της Κυβερνήσεως"/>
              </a:rPr>
              <a:t>Εφημερίδα της Κυβερνήσεως</a:t>
            </a:r>
            <a:r>
              <a:rPr lang="el-GR" sz="1400" dirty="0" smtClean="0"/>
              <a:t> και σε μία πολιτική </a:t>
            </a:r>
            <a:r>
              <a:rPr lang="el-GR" sz="1400" dirty="0" smtClean="0">
                <a:hlinkClick r:id="rId10" tooltip="Εφημερίδα"/>
              </a:rPr>
              <a:t>εφημερίδα</a:t>
            </a:r>
            <a:r>
              <a:rPr lang="el-GR" sz="1400" dirty="0" smtClean="0"/>
              <a:t>. Στις Α.Ε. το εταιρικό κεφάλαιο διαιρείται σε ίσα μέρη, τις μετοχές, οι οποίες είναι ανώνυμες ή ονομαστικές, και μεταβιβάζονται ελεύθερα, εκτός αν το καταστατικό υποβάλλει το </a:t>
            </a:r>
            <a:r>
              <a:rPr lang="el-GR" sz="1400" dirty="0" err="1" smtClean="0"/>
              <a:t>μεταβιβαστό</a:t>
            </a:r>
            <a:r>
              <a:rPr lang="el-GR" sz="1400" dirty="0" smtClean="0"/>
              <a:t> σε ορισμένους περιορισμούς («δεσμευμένες μετοχές»). Κάθε μέτοχος ευθύνεται μέχρι και το ποσό της εισφοράς του.</a:t>
            </a:r>
          </a:p>
          <a:p>
            <a:endParaRPr lang="el-GR" sz="1400" dirty="0"/>
          </a:p>
        </p:txBody>
      </p:sp>
    </p:spTree>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Άλλες</a:t>
            </a:r>
            <a:br>
              <a:rPr lang="el-GR" dirty="0" smtClean="0"/>
            </a:br>
            <a:endParaRPr lang="el-GR" dirty="0"/>
          </a:p>
        </p:txBody>
      </p:sp>
      <p:sp>
        <p:nvSpPr>
          <p:cNvPr id="3" name="Content Placeholder 2"/>
          <p:cNvSpPr>
            <a:spLocks noGrp="1"/>
          </p:cNvSpPr>
          <p:nvPr>
            <p:ph idx="1"/>
          </p:nvPr>
        </p:nvSpPr>
        <p:spPr/>
        <p:txBody>
          <a:bodyPr>
            <a:normAutofit/>
          </a:bodyPr>
          <a:lstStyle/>
          <a:p>
            <a:r>
              <a:rPr lang="el-GR" dirty="0" smtClean="0">
                <a:hlinkClick r:id="rId2" tooltip="Πολιτικό κόμμα"/>
              </a:rPr>
              <a:t>Κομματικές επιχειρήσεις</a:t>
            </a:r>
            <a:r>
              <a:rPr lang="el-GR" dirty="0" smtClean="0"/>
              <a:t> χωρίς αρχικά</a:t>
            </a:r>
          </a:p>
          <a:p>
            <a:r>
              <a:rPr lang="el-GR" dirty="0" smtClean="0">
                <a:hlinkClick r:id="rId3" tooltip="Ποδοσφαιρικές Ανώνυμες Επιχειρήσεις (δεν έχει γραφτεί ακόμα)"/>
              </a:rPr>
              <a:t>Ποδοσφαιρικές Ανώνυμες Επιχειρήσεις</a:t>
            </a:r>
            <a:r>
              <a:rPr lang="el-GR" dirty="0" smtClean="0"/>
              <a:t> Π.Α.Ε.</a:t>
            </a:r>
          </a:p>
          <a:p>
            <a:r>
              <a:rPr lang="el-GR" dirty="0" smtClean="0">
                <a:hlinkClick r:id="rId4" tooltip="Καλαθοσφαιρικές Ανώνυμες Επιχειρήσεις (δεν έχει γραφτεί ακόμα)"/>
              </a:rPr>
              <a:t>Καλαθοσφαιρικές Ανώνυμες Επιχειρήσεις</a:t>
            </a:r>
            <a:r>
              <a:rPr lang="el-GR" dirty="0" smtClean="0"/>
              <a:t> Κ.Α.Ε.</a:t>
            </a:r>
          </a:p>
          <a:p>
            <a:pPr>
              <a:buNone/>
            </a:pPr>
            <a:r>
              <a:rPr lang="el-GR" dirty="0" smtClean="0"/>
              <a:t/>
            </a:r>
            <a:br>
              <a:rPr lang="el-GR" dirty="0" smtClean="0"/>
            </a:br>
            <a:endParaRPr lang="el-GR" dirty="0" smtClean="0"/>
          </a:p>
          <a:p>
            <a:endParaRPr lang="el-GR" dirty="0" smtClean="0"/>
          </a:p>
          <a:p>
            <a:endParaRPr lang="el-GR" dirty="0" smtClean="0"/>
          </a:p>
          <a:p>
            <a:endParaRPr lang="el-GR" dirty="0" smtClean="0"/>
          </a:p>
          <a:p>
            <a:endParaRPr lang="el-GR" dirty="0" smtClean="0"/>
          </a:p>
          <a:p>
            <a:endParaRPr lang="el-GR" dirty="0"/>
          </a:p>
        </p:txBody>
      </p:sp>
    </p:spTree>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Επιχειρήσεις κατά μέγεθος</a:t>
            </a:r>
            <a:endParaRPr lang="el-GR" dirty="0"/>
          </a:p>
        </p:txBody>
      </p:sp>
      <p:sp>
        <p:nvSpPr>
          <p:cNvPr id="3" name="Content Placeholder 2"/>
          <p:cNvSpPr>
            <a:spLocks noGrp="1"/>
          </p:cNvSpPr>
          <p:nvPr>
            <p:ph idx="1"/>
          </p:nvPr>
        </p:nvSpPr>
        <p:spPr/>
        <p:txBody>
          <a:bodyPr/>
          <a:lstStyle/>
          <a:p>
            <a:pPr>
              <a:buNone/>
            </a:pPr>
            <a:endParaRPr lang="el-GR" b="1" dirty="0" smtClean="0"/>
          </a:p>
          <a:p>
            <a:r>
              <a:rPr lang="el-GR" dirty="0" smtClean="0"/>
              <a:t>ΠΟΛΎ ΜΙΚΡΕΣ ΕΠΙΧΕΙΡΗΣΕΙΣ</a:t>
            </a:r>
          </a:p>
          <a:p>
            <a:r>
              <a:rPr lang="el-GR" dirty="0" smtClean="0"/>
              <a:t>Μικρές επιχειρήσεις</a:t>
            </a:r>
          </a:p>
          <a:p>
            <a:r>
              <a:rPr lang="el-GR" dirty="0" smtClean="0"/>
              <a:t>Μεσαίες επιχειρήσεις</a:t>
            </a:r>
          </a:p>
          <a:p>
            <a:r>
              <a:rPr lang="el-GR" dirty="0" smtClean="0"/>
              <a:t>Μεγάλες επιχειρήσεις - Επιχειρήσεις κολοσσοί</a:t>
            </a:r>
          </a:p>
          <a:p>
            <a:endParaRPr lang="el-GR" dirty="0"/>
          </a:p>
        </p:txBody>
      </p:sp>
    </p:spTree>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ΛΕΙΤΟΥΡΓΙΕΣ ΤΗΣ ΔΙΟΙΚΗΣΗΣ ΑΝΘΡΩΠΙΝΩΝ ΠΟΡΩΝ</a:t>
            </a:r>
            <a:endParaRPr lang="el-GR" dirty="0"/>
          </a:p>
        </p:txBody>
      </p:sp>
      <p:sp>
        <p:nvSpPr>
          <p:cNvPr id="3" name="Content Placeholder 2"/>
          <p:cNvSpPr>
            <a:spLocks noGrp="1"/>
          </p:cNvSpPr>
          <p:nvPr>
            <p:ph idx="1"/>
          </p:nvPr>
        </p:nvSpPr>
        <p:spPr>
          <a:xfrm>
            <a:off x="1065213" y="1828800"/>
            <a:ext cx="3445024" cy="4191000"/>
          </a:xfrm>
        </p:spPr>
        <p:txBody>
          <a:bodyPr>
            <a:normAutofit fontScale="92500" lnSpcReduction="10000"/>
          </a:bodyPr>
          <a:lstStyle/>
          <a:p>
            <a:r>
              <a:rPr lang="el-GR" dirty="0" smtClean="0"/>
              <a:t>Ο προγραμματισμός ανθρώπινων πόρων</a:t>
            </a:r>
          </a:p>
          <a:p>
            <a:r>
              <a:rPr lang="el-GR" dirty="0" smtClean="0"/>
              <a:t>Ο σχεδιασμός και η ανάλυση εργασίας</a:t>
            </a:r>
          </a:p>
          <a:p>
            <a:r>
              <a:rPr lang="el-GR" dirty="0" smtClean="0"/>
              <a:t>Η επιλογή του προσωπικού</a:t>
            </a:r>
          </a:p>
          <a:p>
            <a:r>
              <a:rPr lang="el-GR" dirty="0" smtClean="0"/>
              <a:t>Η αξιολόγηση του προσωπικού</a:t>
            </a:r>
          </a:p>
          <a:p>
            <a:r>
              <a:rPr lang="el-GR" dirty="0" smtClean="0"/>
              <a:t> η εκπαίδευση του προσωπικού</a:t>
            </a:r>
          </a:p>
          <a:p>
            <a:r>
              <a:rPr lang="el-GR" dirty="0" smtClean="0"/>
              <a:t>Οι αμοιβές του προσωπικού</a:t>
            </a:r>
          </a:p>
          <a:p>
            <a:r>
              <a:rPr lang="el-GR" dirty="0" smtClean="0"/>
              <a:t>Συνθήκες εργασίας</a:t>
            </a:r>
          </a:p>
          <a:p>
            <a:endParaRPr lang="el-GR" dirty="0" smtClean="0"/>
          </a:p>
          <a:p>
            <a:endParaRPr lang="el-GR" dirty="0"/>
          </a:p>
        </p:txBody>
      </p:sp>
      <p:sp>
        <p:nvSpPr>
          <p:cNvPr id="4" name="TextBox 3"/>
          <p:cNvSpPr txBox="1"/>
          <p:nvPr/>
        </p:nvSpPr>
        <p:spPr>
          <a:xfrm>
            <a:off x="6310436" y="1916832"/>
            <a:ext cx="3600400" cy="3416320"/>
          </a:xfrm>
          <a:prstGeom prst="rect">
            <a:avLst/>
          </a:prstGeom>
          <a:noFill/>
        </p:spPr>
        <p:txBody>
          <a:bodyPr wrap="square" rtlCol="0">
            <a:spAutoFit/>
          </a:bodyPr>
          <a:lstStyle/>
          <a:p>
            <a:pPr>
              <a:buFont typeface="Arial" pitchFamily="34" charset="0"/>
              <a:buChar char="•"/>
            </a:pPr>
            <a:r>
              <a:rPr lang="el-GR" dirty="0" smtClean="0"/>
              <a:t>Εργασιακές σχέσεις</a:t>
            </a:r>
          </a:p>
          <a:p>
            <a:pPr>
              <a:buFont typeface="Arial" pitchFamily="34" charset="0"/>
              <a:buChar char="•"/>
            </a:pPr>
            <a:endParaRPr lang="el-GR" dirty="0" smtClean="0"/>
          </a:p>
          <a:p>
            <a:pPr>
              <a:buFont typeface="Arial" pitchFamily="34" charset="0"/>
              <a:buChar char="•"/>
            </a:pPr>
            <a:r>
              <a:rPr lang="el-GR" dirty="0" err="1" smtClean="0"/>
              <a:t>Οργανωσιακή</a:t>
            </a:r>
            <a:r>
              <a:rPr lang="el-GR" dirty="0" smtClean="0"/>
              <a:t> δομή</a:t>
            </a:r>
          </a:p>
          <a:p>
            <a:pPr>
              <a:buFont typeface="Arial" pitchFamily="34" charset="0"/>
              <a:buChar char="•"/>
            </a:pPr>
            <a:endParaRPr lang="el-GR" dirty="0" smtClean="0"/>
          </a:p>
          <a:p>
            <a:pPr>
              <a:buFont typeface="Arial" pitchFamily="34" charset="0"/>
              <a:buChar char="•"/>
            </a:pPr>
            <a:r>
              <a:rPr lang="el-GR" dirty="0" smtClean="0"/>
              <a:t>Συγκρούσεις</a:t>
            </a:r>
          </a:p>
          <a:p>
            <a:pPr>
              <a:buFont typeface="Arial" pitchFamily="34" charset="0"/>
              <a:buChar char="•"/>
            </a:pPr>
            <a:endParaRPr lang="el-GR" dirty="0" smtClean="0"/>
          </a:p>
          <a:p>
            <a:pPr>
              <a:buFont typeface="Arial" pitchFamily="34" charset="0"/>
              <a:buChar char="•"/>
            </a:pPr>
            <a:r>
              <a:rPr lang="el-GR" dirty="0" smtClean="0"/>
              <a:t>Επικοινωνία</a:t>
            </a:r>
          </a:p>
          <a:p>
            <a:pPr>
              <a:buFont typeface="Arial" pitchFamily="34" charset="0"/>
              <a:buChar char="•"/>
            </a:pPr>
            <a:endParaRPr lang="el-GR" dirty="0" smtClean="0"/>
          </a:p>
          <a:p>
            <a:pPr>
              <a:buFont typeface="Arial" pitchFamily="34" charset="0"/>
              <a:buChar char="•"/>
            </a:pPr>
            <a:r>
              <a:rPr lang="el-GR" dirty="0" smtClean="0"/>
              <a:t>Πληροφοριακά </a:t>
            </a:r>
            <a:r>
              <a:rPr lang="el-GR" dirty="0" err="1" smtClean="0"/>
              <a:t>συστηματα</a:t>
            </a:r>
            <a:r>
              <a:rPr lang="el-GR" dirty="0" smtClean="0"/>
              <a:t> προσωπικού</a:t>
            </a:r>
          </a:p>
          <a:p>
            <a:pPr>
              <a:buFont typeface="Arial" pitchFamily="34" charset="0"/>
              <a:buChar char="•"/>
            </a:pPr>
            <a:endParaRPr lang="el-GR" dirty="0" smtClean="0"/>
          </a:p>
          <a:p>
            <a:pPr>
              <a:buFont typeface="Arial" pitchFamily="34" charset="0"/>
              <a:buChar char="•"/>
            </a:pPr>
            <a:r>
              <a:rPr lang="el-GR" dirty="0" smtClean="0"/>
              <a:t>Δυναμική ομάδων</a:t>
            </a:r>
          </a:p>
        </p:txBody>
      </p:sp>
    </p:spTree>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ΕΚΠΑΙΔΕΥΣΗ </a:t>
            </a:r>
            <a:r>
              <a:rPr lang="el-GR" smtClean="0"/>
              <a:t>ΚΑΙ ΑΝΑΠΤΥΞΗ </a:t>
            </a:r>
            <a:r>
              <a:rPr lang="el-GR" dirty="0" smtClean="0"/>
              <a:t>ΤΟΥ ΠΡΟΣΩΠΙΚΟΥ</a:t>
            </a:r>
            <a:endParaRPr lang="el-GR" dirty="0"/>
          </a:p>
        </p:txBody>
      </p:sp>
      <p:sp>
        <p:nvSpPr>
          <p:cNvPr id="3" name="Content Placeholder 2"/>
          <p:cNvSpPr>
            <a:spLocks noGrp="1"/>
          </p:cNvSpPr>
          <p:nvPr>
            <p:ph idx="1"/>
          </p:nvPr>
        </p:nvSpPr>
        <p:spPr/>
        <p:txBody>
          <a:bodyPr/>
          <a:lstStyle/>
          <a:p>
            <a:r>
              <a:rPr lang="el-GR" dirty="0" smtClean="0"/>
              <a:t>Η συνεχής επιμόρφωση και ανάπτυξη του προσωπικού μέσων εκπαιδευτικών προγραμμάτων , </a:t>
            </a:r>
            <a:r>
              <a:rPr lang="el-GR" dirty="0" err="1" smtClean="0"/>
              <a:t>μεσω</a:t>
            </a:r>
            <a:r>
              <a:rPr lang="el-GR" dirty="0" smtClean="0"/>
              <a:t> της καθοδήγησης των προϊσταμένων είναι απαραίτητη για την προσαρμογή στις αλλαγές και την ανάπτυξη της οργάνωσης</a:t>
            </a:r>
          </a:p>
          <a:p>
            <a:r>
              <a:rPr lang="el-GR" dirty="0" smtClean="0"/>
              <a:t>Επίσης ο προσανατολισμός, η μύηση και η προσαρμογή των νεοεισερχόμενων στην οργάνωση επιτυγχάνεται μέσα από την εκπαίδευση</a:t>
            </a:r>
            <a:endParaRPr lang="el-GR" dirty="0"/>
          </a:p>
        </p:txBody>
      </p:sp>
    </p:spTree>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25860" y="764704"/>
            <a:ext cx="8686801" cy="1066800"/>
          </a:xfrm>
        </p:spPr>
        <p:txBody>
          <a:bodyPr>
            <a:normAutofit fontScale="90000"/>
          </a:bodyPr>
          <a:lstStyle/>
          <a:p>
            <a:r>
              <a:rPr lang="el-GR" dirty="0" smtClean="0"/>
              <a:t>ΕΚΠΑΙΔΕΥΣΗ ΠΡΟΣΩΠΙΚΟΥ</a:t>
            </a:r>
            <a:r>
              <a:rPr lang="en-US" dirty="0" smtClean="0"/>
              <a:t>: M</a:t>
            </a:r>
            <a:r>
              <a:rPr lang="el-GR" dirty="0" err="1" smtClean="0"/>
              <a:t>άθηση</a:t>
            </a:r>
            <a:r>
              <a:rPr lang="el-GR" dirty="0" smtClean="0"/>
              <a:t> που αποσκοπεί στη βελτίωση απόδοσης των εργαζομένων</a:t>
            </a:r>
            <a:endParaRPr lang="el-GR" dirty="0"/>
          </a:p>
        </p:txBody>
      </p:sp>
      <p:sp>
        <p:nvSpPr>
          <p:cNvPr id="3" name="Content Placeholder 2"/>
          <p:cNvSpPr>
            <a:spLocks noGrp="1"/>
          </p:cNvSpPr>
          <p:nvPr>
            <p:ph sz="half" idx="1"/>
          </p:nvPr>
        </p:nvSpPr>
        <p:spPr>
          <a:xfrm>
            <a:off x="1053852" y="2204864"/>
            <a:ext cx="4251960" cy="4191000"/>
          </a:xfrm>
        </p:spPr>
        <p:txBody>
          <a:bodyPr/>
          <a:lstStyle/>
          <a:p>
            <a:r>
              <a:rPr lang="el-GR" dirty="0" smtClean="0">
                <a:solidFill>
                  <a:srgbClr val="FF0000"/>
                </a:solidFill>
              </a:rPr>
              <a:t>ΤΙ ΒΕΛΤΙΩΝΕΙ Η ΕΚΠΑΙΔΕΥΣΗ</a:t>
            </a:r>
          </a:p>
          <a:p>
            <a:r>
              <a:rPr lang="el-GR" dirty="0" smtClean="0"/>
              <a:t>ΓΝΩΣΕΙΣ(ΑΠΟΘΕΜΑΤΑ ΠΑΡΑΤΗΡΗΣΕΩΝ , ΓΕΓΟΝΟΤΩΝ,ΠΛΗΡΟΦΟΡΙΩΝ)</a:t>
            </a:r>
          </a:p>
          <a:p>
            <a:r>
              <a:rPr lang="el-GR" dirty="0" smtClean="0"/>
              <a:t>ΙΚΑΝΟΤΗΤΕΣ(ΠΟΥ ΟΔΗΓΟΥΝ ΣΕ ΕΝΕΡΓΕΙΕΣ)</a:t>
            </a:r>
          </a:p>
          <a:p>
            <a:r>
              <a:rPr lang="el-GR" dirty="0" smtClean="0"/>
              <a:t>ΣΤΑΣΕΙΣ(ΠΤΟΔΙΑΘΕΣΓ ΝΑ ΔΡΑ ΜΕ ΣΥΓΚΕΚΡΙΜΕΝΟ ΤΡΟΠΟ)</a:t>
            </a:r>
            <a:endParaRPr lang="el-GR" dirty="0"/>
          </a:p>
        </p:txBody>
      </p:sp>
      <p:sp>
        <p:nvSpPr>
          <p:cNvPr id="4" name="Content Placeholder 3"/>
          <p:cNvSpPr>
            <a:spLocks noGrp="1"/>
          </p:cNvSpPr>
          <p:nvPr>
            <p:ph sz="half" idx="2"/>
          </p:nvPr>
        </p:nvSpPr>
        <p:spPr>
          <a:xfrm>
            <a:off x="5446340" y="2276872"/>
            <a:ext cx="4251960" cy="4191000"/>
          </a:xfrm>
        </p:spPr>
        <p:txBody>
          <a:bodyPr/>
          <a:lstStyle/>
          <a:p>
            <a:r>
              <a:rPr lang="el-GR" dirty="0" smtClean="0">
                <a:solidFill>
                  <a:srgbClr val="FF0000"/>
                </a:solidFill>
              </a:rPr>
              <a:t>ΑΡΧΕΣ ΣΥΓΧΡΟΝΗΣ ΕΚΠΑΙΔΕΥΣΗΣ</a:t>
            </a:r>
          </a:p>
          <a:p>
            <a:r>
              <a:rPr lang="el-GR" dirty="0" smtClean="0"/>
              <a:t>ΕΚΠΑΙΔΕΥΣΗ ΠΟΥ ΣΧΕΤΙΖΕΤΑΙ ΜΕ ΤΗΝ ΑΠΟΔΟΣΗ</a:t>
            </a:r>
          </a:p>
          <a:p>
            <a:r>
              <a:rPr lang="el-GR" dirty="0" smtClean="0"/>
              <a:t>ΣΥΝΕΧΗΣ ΑΝΑΠΤΥΞΗ</a:t>
            </a:r>
          </a:p>
          <a:p>
            <a:r>
              <a:rPr lang="el-GR" dirty="0" smtClean="0"/>
              <a:t>ΠΟΛΙΤΙΚΕΣ ΕΚΠΑΙΔΕΥΣΗΣ</a:t>
            </a:r>
            <a:endParaRPr lang="el-GR" dirty="0"/>
          </a:p>
        </p:txBody>
      </p:sp>
    </p:spTree>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Τίτλος 12"/>
          <p:cNvSpPr>
            <a:spLocks noGrp="1"/>
          </p:cNvSpPr>
          <p:nvPr>
            <p:ph type="title"/>
          </p:nvPr>
        </p:nvSpPr>
        <p:spPr/>
        <p:txBody>
          <a:bodyPr rtlCol="0"/>
          <a:lstStyle/>
          <a:p>
            <a:pPr rtl="0"/>
            <a:r>
              <a:rPr lang="el-GR" dirty="0" smtClean="0"/>
              <a:t>ΟΡΙΣΜΟΣ</a:t>
            </a:r>
            <a:endParaRPr lang="el-GR" dirty="0"/>
          </a:p>
        </p:txBody>
      </p:sp>
      <p:sp>
        <p:nvSpPr>
          <p:cNvPr id="14" name="Θέση περιεχομένου 13"/>
          <p:cNvSpPr>
            <a:spLocks noGrp="1"/>
          </p:cNvSpPr>
          <p:nvPr>
            <p:ph idx="1"/>
          </p:nvPr>
        </p:nvSpPr>
        <p:spPr/>
        <p:txBody>
          <a:bodyPr rtlCol="0">
            <a:normAutofit fontScale="85000" lnSpcReduction="10000"/>
          </a:bodyPr>
          <a:lstStyle/>
          <a:p>
            <a:pPr>
              <a:buNone/>
            </a:pPr>
            <a:r>
              <a:rPr lang="el-GR" dirty="0" smtClean="0"/>
              <a:t>Η </a:t>
            </a:r>
            <a:r>
              <a:rPr lang="el-GR" b="1" u="sng" dirty="0" smtClean="0"/>
              <a:t>επιχείρηση</a:t>
            </a:r>
            <a:r>
              <a:rPr lang="el-GR" dirty="0" smtClean="0"/>
              <a:t> είναι μια παραγωγική-οικονομική μονάδα καθώς συνδυάζει και αξιοποιεί τους παραγωγικούς συντελεστές προκειμένου να παράγει προϊόντα ή υπηρεσίες με σκοπό την διάθεση τους στον τελικό καταναλωτή. </a:t>
            </a:r>
            <a:endParaRPr lang="en-US" dirty="0" smtClean="0"/>
          </a:p>
          <a:p>
            <a:pPr>
              <a:buNone/>
            </a:pPr>
            <a:r>
              <a:rPr lang="el-GR" dirty="0" smtClean="0"/>
              <a:t>Οι συντελεστές παραγωγής μιας επιχείρησης διακρίνονται σε έμψυχους και άψυχους.</a:t>
            </a:r>
            <a:endParaRPr lang="en-US" dirty="0" smtClean="0"/>
          </a:p>
          <a:p>
            <a:pPr>
              <a:buNone/>
            </a:pPr>
            <a:r>
              <a:rPr lang="el-GR" dirty="0" smtClean="0"/>
              <a:t> </a:t>
            </a:r>
            <a:r>
              <a:rPr lang="el-GR" b="1" u="sng" dirty="0" smtClean="0"/>
              <a:t>Έμψυχοι συντελεστές</a:t>
            </a:r>
            <a:r>
              <a:rPr lang="el-GR" dirty="0" smtClean="0"/>
              <a:t> είναι το ανθρώπινο δυναμικό της επιχείρησης, δηλαδή το σύνολο των εργαζομένων σε αυτή .  </a:t>
            </a:r>
            <a:endParaRPr lang="en-US" dirty="0" smtClean="0"/>
          </a:p>
          <a:p>
            <a:pPr>
              <a:buNone/>
            </a:pPr>
            <a:r>
              <a:rPr lang="el-GR" dirty="0" smtClean="0"/>
              <a:t>Όσον αφορά τους </a:t>
            </a:r>
            <a:r>
              <a:rPr lang="el-GR" b="1" u="sng" dirty="0" smtClean="0"/>
              <a:t>άψυχους παραγωγικούς συντελεστές</a:t>
            </a:r>
            <a:r>
              <a:rPr lang="el-GR" dirty="0" smtClean="0"/>
              <a:t>, αυτοί συνεπάγονται </a:t>
            </a:r>
          </a:p>
          <a:p>
            <a:r>
              <a:rPr lang="el-GR" dirty="0" smtClean="0"/>
              <a:t>Σε εγκαταστάσεις (εργοστάσια, καταστήματα, γραφεία, αποθήκες κ.α.), τον πάσης φύσης εξοπλισμό (μηχανικό, ηλεκτρονικό, επικοινωνιακό, μέσα μεταφοράς </a:t>
            </a:r>
            <a:r>
              <a:rPr lang="el-GR" dirty="0" err="1" smtClean="0"/>
              <a:t>κ.λ.π</a:t>
            </a:r>
            <a:r>
              <a:rPr lang="el-GR" dirty="0" smtClean="0"/>
              <a:t>.), </a:t>
            </a:r>
          </a:p>
          <a:p>
            <a:r>
              <a:rPr lang="el-GR" dirty="0" smtClean="0"/>
              <a:t>στα άυλα περιουσιακά στοιχεία της επιχείρησης όπως π.χ. η επωνυμία, το εμπορικό σήμα </a:t>
            </a:r>
            <a:r>
              <a:rPr lang="el-GR" dirty="0" err="1" smtClean="0"/>
              <a:t>κ.λ.π</a:t>
            </a:r>
            <a:r>
              <a:rPr lang="el-GR" dirty="0" smtClean="0"/>
              <a:t> </a:t>
            </a:r>
          </a:p>
          <a:p>
            <a:r>
              <a:rPr lang="el-GR" dirty="0" smtClean="0"/>
              <a:t> στα διάφορα άλλα στοιχεία που αποσκοπούν στην υποβοήθηση της λειτουργίας της επιχείρησης όπως η τεχνογνωσία, τα χρηματικά διαθέσιμα κ.α..</a:t>
            </a:r>
            <a:endParaRPr lang="el-GR" dirty="0"/>
          </a:p>
        </p:txBody>
      </p:sp>
    </p:spTree>
    <p:extLst>
      <p:ext uri="{BB962C8B-B14F-4D97-AF65-F5344CB8AC3E}">
        <p14:creationId xmlns:p14="http://schemas.microsoft.com/office/powerpoint/2010/main" xmlns="" val="1437231395"/>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l-GR" dirty="0" smtClean="0"/>
              <a:t>Με την εκπαίδευση του προσωπικού έχουμε</a:t>
            </a:r>
            <a:br>
              <a:rPr lang="el-GR" dirty="0" smtClean="0"/>
            </a:br>
            <a:endParaRPr lang="el-GR" dirty="0"/>
          </a:p>
        </p:txBody>
      </p:sp>
      <p:sp>
        <p:nvSpPr>
          <p:cNvPr id="3" name="Content Placeholder 2"/>
          <p:cNvSpPr>
            <a:spLocks noGrp="1"/>
          </p:cNvSpPr>
          <p:nvPr>
            <p:ph sz="half" idx="1"/>
          </p:nvPr>
        </p:nvSpPr>
        <p:spPr/>
        <p:txBody>
          <a:bodyPr/>
          <a:lstStyle/>
          <a:p>
            <a:r>
              <a:rPr lang="el-GR" dirty="0" smtClean="0"/>
              <a:t>Αυξημένη παραγωγικότητα</a:t>
            </a:r>
          </a:p>
          <a:p>
            <a:endParaRPr lang="el-GR" dirty="0" smtClean="0"/>
          </a:p>
          <a:p>
            <a:r>
              <a:rPr lang="el-GR" dirty="0" smtClean="0"/>
              <a:t>Ανύψωση του ηθικού</a:t>
            </a:r>
          </a:p>
          <a:p>
            <a:endParaRPr lang="el-GR" dirty="0" smtClean="0"/>
          </a:p>
          <a:p>
            <a:r>
              <a:rPr lang="el-GR" dirty="0" smtClean="0"/>
              <a:t>Μειωμένη επίβλεψη</a:t>
            </a:r>
          </a:p>
          <a:p>
            <a:endParaRPr lang="el-GR" dirty="0" smtClean="0"/>
          </a:p>
          <a:p>
            <a:r>
              <a:rPr lang="el-GR" dirty="0" smtClean="0"/>
              <a:t>Μείωση ατυχημάτων</a:t>
            </a:r>
          </a:p>
          <a:p>
            <a:pPr>
              <a:buNone/>
            </a:pPr>
            <a:endParaRPr lang="el-GR" dirty="0" smtClean="0"/>
          </a:p>
          <a:p>
            <a:endParaRPr lang="el-GR" dirty="0"/>
          </a:p>
        </p:txBody>
      </p:sp>
      <p:sp>
        <p:nvSpPr>
          <p:cNvPr id="4" name="Content Placeholder 3"/>
          <p:cNvSpPr>
            <a:spLocks noGrp="1"/>
          </p:cNvSpPr>
          <p:nvPr>
            <p:ph sz="half" idx="2"/>
          </p:nvPr>
        </p:nvSpPr>
        <p:spPr/>
        <p:txBody>
          <a:bodyPr/>
          <a:lstStyle/>
          <a:p>
            <a:r>
              <a:rPr lang="el-GR" dirty="0" smtClean="0"/>
              <a:t>Αυξημένη </a:t>
            </a:r>
            <a:r>
              <a:rPr lang="el-GR" dirty="0" err="1" smtClean="0"/>
              <a:t>οργανωσιακή</a:t>
            </a:r>
            <a:r>
              <a:rPr lang="el-GR" dirty="0" smtClean="0"/>
              <a:t> σταθερότητα και ευελιξία</a:t>
            </a:r>
          </a:p>
          <a:p>
            <a:endParaRPr lang="el-GR" dirty="0" smtClean="0"/>
          </a:p>
          <a:p>
            <a:r>
              <a:rPr lang="el-GR" dirty="0" smtClean="0"/>
              <a:t>Αυξημένη ελκυστικότητα της επιχείρησης ως εργοδότη</a:t>
            </a:r>
          </a:p>
          <a:p>
            <a:endParaRPr lang="el-GR" dirty="0" smtClean="0"/>
          </a:p>
          <a:p>
            <a:r>
              <a:rPr lang="el-GR" dirty="0" smtClean="0"/>
              <a:t>Αυξημένη αφοσίωση των εργαζομένων </a:t>
            </a:r>
          </a:p>
          <a:p>
            <a:endParaRPr lang="el-GR" dirty="0"/>
          </a:p>
        </p:txBody>
      </p:sp>
    </p:spTree>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Επιχειρηματικότητα </a:t>
            </a:r>
            <a:endParaRPr lang="el-GR" dirty="0"/>
          </a:p>
        </p:txBody>
      </p:sp>
      <p:sp>
        <p:nvSpPr>
          <p:cNvPr id="3" name="Content Placeholder 2"/>
          <p:cNvSpPr>
            <a:spLocks noGrp="1"/>
          </p:cNvSpPr>
          <p:nvPr>
            <p:ph idx="1"/>
          </p:nvPr>
        </p:nvSpPr>
        <p:spPr/>
        <p:txBody>
          <a:bodyPr>
            <a:normAutofit fontScale="92500" lnSpcReduction="10000"/>
          </a:bodyPr>
          <a:lstStyle/>
          <a:p>
            <a:r>
              <a:rPr lang="el-GR" dirty="0" smtClean="0"/>
              <a:t>Οι όροι «επιχείρηση» και «επιχειρηματικότητα» προέρχονται από το ρήμα «επιχειρώ», και έχει την έννοια κάνω κάτι καινούργιο, καινοτομώ, δημιουργώ.</a:t>
            </a:r>
          </a:p>
          <a:p>
            <a:r>
              <a:rPr lang="el-GR" dirty="0" smtClean="0"/>
              <a:t>Τα ουσιαστικά συστατικά στοιχεία της επιχειρηματικότητας είναι η δημιουργία πλούτου, μέσω νέων συνδυασμών συντελεστών παραγωγής, η ηγεσία, η καινοτομία, η ανταγωνιστικότητα, το ρίσκο και η εταιρική κοινωνική ευθύνη. Άρα, στόχος μίας επιχείρησης είναι η δημιουργία πλούτου, ή αλλιώς προστιθέμενης αξίας, δηλ. η επιστροφή αξίας μεγαλύτερης από αυτήν που ο επιχειρηματίας επένδυσε για τη δημιουργία του προϊόντος ή της υπηρεσίας που πουλάει. Η αξία αυτή που επιστρέφεται, δεν είναι μόνο οικονομική, αλλά και αξία για το άτομο, για μία κοινότητα ή για ολόκληρο το κοινωνικό σύνολο και συνεισφέρει, επίσης, στην κοινωνική ευημερία και την πρόοδο.</a:t>
            </a:r>
          </a:p>
          <a:p>
            <a:r>
              <a:rPr lang="el-GR" dirty="0" smtClean="0"/>
              <a:t>Όταν ένας επιχειρηματίας δημιουργεί μία επιχείρηση δεν διαθέτει καμία βεβαιότητα για το τελικό αποτέλεσμα αυτής της προσπάθειας. Η επιχειρηματικότητα, δηλαδή, εμπεριέχει τις έννοιες του κινδύνου (επιχειρηματικό ρίσκο) ή ακόμα και της πιθανότητας αποτυχίας.</a:t>
            </a:r>
          </a:p>
          <a:p>
            <a:endParaRPr lang="el-GR" dirty="0"/>
          </a:p>
        </p:txBody>
      </p:sp>
    </p:spTree>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l-GR" dirty="0" smtClean="0"/>
              <a:t>Ποιοι παράγοντες επηρεάζουν την επιχειρηματικότητα;</a:t>
            </a:r>
            <a:br>
              <a:rPr lang="el-GR" dirty="0" smtClean="0"/>
            </a:br>
            <a:endParaRPr lang="el-GR" dirty="0"/>
          </a:p>
        </p:txBody>
      </p:sp>
      <p:sp>
        <p:nvSpPr>
          <p:cNvPr id="3" name="Content Placeholder 2"/>
          <p:cNvSpPr>
            <a:spLocks noGrp="1"/>
          </p:cNvSpPr>
          <p:nvPr>
            <p:ph idx="1"/>
          </p:nvPr>
        </p:nvSpPr>
        <p:spPr>
          <a:xfrm>
            <a:off x="1065212" y="1628800"/>
            <a:ext cx="8686801" cy="4391000"/>
          </a:xfrm>
        </p:spPr>
        <p:txBody>
          <a:bodyPr>
            <a:normAutofit lnSpcReduction="10000"/>
          </a:bodyPr>
          <a:lstStyle/>
          <a:p>
            <a:pPr>
              <a:buNone/>
            </a:pPr>
            <a:endParaRPr lang="el-GR" dirty="0" smtClean="0"/>
          </a:p>
          <a:p>
            <a:pPr>
              <a:buNone/>
            </a:pPr>
            <a:r>
              <a:rPr lang="el-GR" dirty="0" smtClean="0"/>
              <a:t>H </a:t>
            </a:r>
            <a:r>
              <a:rPr lang="el-GR" dirty="0" err="1" smtClean="0"/>
              <a:t>επιχειρηµατικότητα</a:t>
            </a:r>
            <a:r>
              <a:rPr lang="el-GR" dirty="0" smtClean="0"/>
              <a:t> αποτελεί έναν σύνθετο κλάδο. Οι ερευνητές που έχουν εντοπίσει και μελετήσει τους παράγοντες που την επηρεάζουν έχουν καταλήξει σε έξι κατηγορίες παραγόντων επίδρασης: </a:t>
            </a:r>
            <a:endParaRPr lang="en-US" dirty="0" smtClean="0"/>
          </a:p>
          <a:p>
            <a:r>
              <a:rPr lang="el-GR" dirty="0" smtClean="0"/>
              <a:t>τους </a:t>
            </a:r>
            <a:r>
              <a:rPr lang="el-GR" dirty="0" err="1" smtClean="0"/>
              <a:t>οικονοµικούς</a:t>
            </a:r>
            <a:r>
              <a:rPr lang="el-GR" dirty="0" smtClean="0"/>
              <a:t> παράγοντες (</a:t>
            </a:r>
            <a:r>
              <a:rPr lang="el-GR" dirty="0" err="1" smtClean="0"/>
              <a:t>economic</a:t>
            </a:r>
            <a:r>
              <a:rPr lang="el-GR" dirty="0" smtClean="0"/>
              <a:t> </a:t>
            </a:r>
            <a:r>
              <a:rPr lang="el-GR" dirty="0" err="1" smtClean="0"/>
              <a:t>factors</a:t>
            </a:r>
            <a:r>
              <a:rPr lang="el-GR" dirty="0" smtClean="0"/>
              <a:t>), </a:t>
            </a:r>
            <a:endParaRPr lang="en-US" dirty="0" smtClean="0"/>
          </a:p>
          <a:p>
            <a:r>
              <a:rPr lang="el-GR" dirty="0" smtClean="0"/>
              <a:t>τους ψυχολογικούς (</a:t>
            </a:r>
            <a:r>
              <a:rPr lang="el-GR" dirty="0" err="1" smtClean="0"/>
              <a:t>psychological</a:t>
            </a:r>
            <a:r>
              <a:rPr lang="el-GR" dirty="0" smtClean="0"/>
              <a:t> </a:t>
            </a:r>
            <a:r>
              <a:rPr lang="el-GR" dirty="0" err="1" smtClean="0"/>
              <a:t>factors</a:t>
            </a:r>
            <a:r>
              <a:rPr lang="el-GR" dirty="0" smtClean="0"/>
              <a:t>), </a:t>
            </a:r>
            <a:endParaRPr lang="en-US" dirty="0" smtClean="0"/>
          </a:p>
          <a:p>
            <a:r>
              <a:rPr lang="el-GR" dirty="0" smtClean="0"/>
              <a:t>τους κοινωνιολογικούς (</a:t>
            </a:r>
            <a:r>
              <a:rPr lang="el-GR" dirty="0" err="1" smtClean="0"/>
              <a:t>social</a:t>
            </a:r>
            <a:r>
              <a:rPr lang="el-GR" dirty="0" smtClean="0"/>
              <a:t> </a:t>
            </a:r>
            <a:r>
              <a:rPr lang="el-GR" dirty="0" err="1" smtClean="0"/>
              <a:t>factors</a:t>
            </a:r>
            <a:r>
              <a:rPr lang="el-GR" dirty="0" smtClean="0"/>
              <a:t>), </a:t>
            </a:r>
            <a:endParaRPr lang="en-US" dirty="0" smtClean="0"/>
          </a:p>
          <a:p>
            <a:r>
              <a:rPr lang="el-GR" dirty="0" smtClean="0"/>
              <a:t>τους περιβαλλοντικούς παράγοντες (</a:t>
            </a:r>
            <a:r>
              <a:rPr lang="el-GR" dirty="0" err="1" smtClean="0"/>
              <a:t>environmental</a:t>
            </a:r>
            <a:r>
              <a:rPr lang="el-GR" dirty="0" smtClean="0"/>
              <a:t> </a:t>
            </a:r>
            <a:r>
              <a:rPr lang="el-GR" dirty="0" err="1" smtClean="0"/>
              <a:t>factors</a:t>
            </a:r>
            <a:r>
              <a:rPr lang="el-GR" dirty="0" smtClean="0"/>
              <a:t>), </a:t>
            </a:r>
            <a:endParaRPr lang="en-US" dirty="0" smtClean="0"/>
          </a:p>
          <a:p>
            <a:r>
              <a:rPr lang="el-GR" dirty="0" smtClean="0"/>
              <a:t>τους </a:t>
            </a:r>
            <a:r>
              <a:rPr lang="el-GR" dirty="0" err="1" smtClean="0"/>
              <a:t>δηµογραφικούς</a:t>
            </a:r>
            <a:r>
              <a:rPr lang="el-GR" dirty="0" smtClean="0"/>
              <a:t> παράγοντες (</a:t>
            </a:r>
            <a:r>
              <a:rPr lang="el-GR" dirty="0" err="1" smtClean="0"/>
              <a:t>demographic</a:t>
            </a:r>
            <a:r>
              <a:rPr lang="el-GR" dirty="0" smtClean="0"/>
              <a:t> </a:t>
            </a:r>
            <a:r>
              <a:rPr lang="el-GR" dirty="0" err="1" smtClean="0"/>
              <a:t>factors</a:t>
            </a:r>
            <a:r>
              <a:rPr lang="el-GR" dirty="0" smtClean="0"/>
              <a:t>) και τους</a:t>
            </a:r>
            <a:endParaRPr lang="en-US" dirty="0" smtClean="0"/>
          </a:p>
          <a:p>
            <a:r>
              <a:rPr lang="el-GR" dirty="0" smtClean="0"/>
              <a:t> παράγοντες κουλτούρας ή </a:t>
            </a:r>
            <a:r>
              <a:rPr lang="el-GR" dirty="0" err="1" smtClean="0"/>
              <a:t>πολιτισµικούς</a:t>
            </a:r>
            <a:r>
              <a:rPr lang="el-GR" dirty="0" smtClean="0"/>
              <a:t> παράγοντες (</a:t>
            </a:r>
            <a:r>
              <a:rPr lang="el-GR" dirty="0" err="1" smtClean="0"/>
              <a:t>cultural</a:t>
            </a:r>
            <a:r>
              <a:rPr lang="el-GR" dirty="0" smtClean="0"/>
              <a:t> </a:t>
            </a:r>
            <a:r>
              <a:rPr lang="el-GR" dirty="0" err="1" smtClean="0"/>
              <a:t>factors</a:t>
            </a:r>
            <a:r>
              <a:rPr lang="el-GR" dirty="0" smtClean="0"/>
              <a:t>).</a:t>
            </a:r>
          </a:p>
          <a:p>
            <a:pPr>
              <a:buNone/>
            </a:pPr>
            <a:endParaRPr lang="el-GR" dirty="0" smtClean="0"/>
          </a:p>
          <a:p>
            <a:endParaRPr lang="el-GR" dirty="0"/>
          </a:p>
        </p:txBody>
      </p:sp>
    </p:spTree>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Ποιοι παράγοντες επηρεάζουν την επιχειρηματικότητα;</a:t>
            </a:r>
            <a:endParaRPr lang="el-GR" dirty="0"/>
          </a:p>
        </p:txBody>
      </p:sp>
      <p:sp>
        <p:nvSpPr>
          <p:cNvPr id="3" name="Content Placeholder 2"/>
          <p:cNvSpPr>
            <a:spLocks noGrp="1"/>
          </p:cNvSpPr>
          <p:nvPr>
            <p:ph idx="1"/>
          </p:nvPr>
        </p:nvSpPr>
        <p:spPr>
          <a:xfrm>
            <a:off x="1065212" y="1828800"/>
            <a:ext cx="8686801" cy="4552528"/>
          </a:xfrm>
        </p:spPr>
        <p:txBody>
          <a:bodyPr>
            <a:normAutofit fontScale="77500" lnSpcReduction="20000"/>
          </a:bodyPr>
          <a:lstStyle/>
          <a:p>
            <a:r>
              <a:rPr lang="el-GR" dirty="0" smtClean="0"/>
              <a:t>Κοινωνιολογικοί παράγοντες είναι οι καταναλωτικές συνήθειες των ανθρώπων, ο τρόπος που ζουν, που διασκεδάζουν, ο τόπος στον οποίο διαμένουν (πόλη ή χωριό), αλλά και ειδικότερες συνθήκες της ζωής τους, όπως το επάγγελμα, τα πιθανά προβλήματα βιοπορισμού, η ανεργία, η ασθένεια κ.α.</a:t>
            </a:r>
          </a:p>
          <a:p>
            <a:r>
              <a:rPr lang="el-GR" dirty="0" smtClean="0"/>
              <a:t>Στους περιβαλλοντικούς παράγοντες περιλαμβάνεται η γενική κατάσταση των επιχειρήσεων του τόπου ή της χώρας, οι οικονομικές συνθήκες της δεδομένης περιόδου, οι πολιτικές αναταραχές </a:t>
            </a:r>
            <a:r>
              <a:rPr lang="el-GR" dirty="0" err="1" smtClean="0"/>
              <a:t>κ.ο.κ</a:t>
            </a:r>
            <a:endParaRPr lang="en-US" dirty="0" smtClean="0"/>
          </a:p>
          <a:p>
            <a:r>
              <a:rPr lang="el-GR" dirty="0" smtClean="0"/>
              <a:t>Στους δημογραφικούς παράγοντες ανήκουν το μέγεθος και η διάρθρωση του πληθυσμού, η ηλικία και το φύλο των ανθρώπων ή τα εισοδήματά τους.</a:t>
            </a:r>
          </a:p>
          <a:p>
            <a:r>
              <a:rPr lang="el-GR" dirty="0" smtClean="0"/>
              <a:t>Η </a:t>
            </a:r>
            <a:r>
              <a:rPr lang="el-GR" dirty="0" err="1" smtClean="0"/>
              <a:t>επιχειρηµατικότητα</a:t>
            </a:r>
            <a:r>
              <a:rPr lang="el-GR" dirty="0" smtClean="0"/>
              <a:t> αφορά κατά κύριο λόγο την κουλτούρα (νοοτροπία ή παιδεία . Η κουλτούρα μπορεί να ορισθεί ως οι κοινές φιλοσοφίες, ιδεολογίες, αξίες, παραδοχές, στάσεις και κανόνες που συνδέουν μεταξύ τους τα μέλη μιας κοινότητας .</a:t>
            </a:r>
          </a:p>
          <a:p>
            <a:r>
              <a:rPr lang="el-GR" dirty="0" smtClean="0"/>
              <a:t>Οι οικονομικοί παράγοντες σχετίζονται με τα οικονομικά μεγέθη, κυρίως τα κεφάλαια που καταναλώνει μία επιχείρηση και τον τρόπο με τον οποίο αυτά κατανέμονται, τα πιθανά δάνεια που μπορεί να έχει κ.λπ.</a:t>
            </a:r>
          </a:p>
          <a:p>
            <a:r>
              <a:rPr lang="el-GR" dirty="0" smtClean="0"/>
              <a:t>Τέλος, οι ψυχολογικοί παράγοντες έχουν να κάνουν με θέματα ψυχολογίας των συντελεστών της επιχείρησης, όπως η δομή της προσωπικότητας των ατόμων, η επιμονή τους για την επιτυχία, η αντοχή στην ακύρωση, η διάθεσή τους για ανάληψη κινδύνου ή όχι κ.α.</a:t>
            </a:r>
          </a:p>
          <a:p>
            <a:endParaRPr lang="el-GR" dirty="0"/>
          </a:p>
        </p:txBody>
      </p:sp>
    </p:spTree>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Χαρακτηριστικά επιχείρησης</a:t>
            </a:r>
            <a:endParaRPr lang="el-GR" dirty="0"/>
          </a:p>
        </p:txBody>
      </p:sp>
      <p:sp>
        <p:nvSpPr>
          <p:cNvPr id="3" name="Content Placeholder 2"/>
          <p:cNvSpPr>
            <a:spLocks noGrp="1"/>
          </p:cNvSpPr>
          <p:nvPr>
            <p:ph idx="1"/>
          </p:nvPr>
        </p:nvSpPr>
        <p:spPr/>
        <p:txBody>
          <a:bodyPr>
            <a:normAutofit/>
          </a:bodyPr>
          <a:lstStyle/>
          <a:p>
            <a:pPr>
              <a:buNone/>
            </a:pPr>
            <a:r>
              <a:rPr lang="el-GR" dirty="0" smtClean="0"/>
              <a:t>Κύρια χαρακτηριστικά γνωρίσματα μιας επιχείρησης, που αποτελούν και τις αναγκαίες προϋποθέσεις, είναι τα ακόλουθα:</a:t>
            </a:r>
          </a:p>
          <a:p>
            <a:r>
              <a:rPr lang="el-GR" dirty="0" smtClean="0"/>
              <a:t>Οικονομική μονάδα που να προϋποθέτει μόνιμο συνδυασμό συντελεστών παραγωγής</a:t>
            </a:r>
          </a:p>
          <a:p>
            <a:r>
              <a:rPr lang="el-GR" dirty="0" smtClean="0"/>
              <a:t>Οικονομική μονάδα αυτοτελής.</a:t>
            </a:r>
          </a:p>
          <a:p>
            <a:r>
              <a:rPr lang="el-GR" dirty="0" smtClean="0"/>
              <a:t>Η παραγωγή της να απευθύνεται σε άγνωστο καταναλωτικό κοινό και τέλος</a:t>
            </a:r>
          </a:p>
          <a:p>
            <a:r>
              <a:rPr lang="el-GR" dirty="0" smtClean="0"/>
              <a:t>Να μην είναι πρωτογενής, αλλά να διαμορφώνεται σε ορισμένο κοινωνικοοικονομικό περιβάλλον χαρακτηριζόμενο τόσο εις χρήμα αποτίμηση, όσο και στην επιδίωξη κέρδους.</a:t>
            </a:r>
          </a:p>
        </p:txBody>
      </p:sp>
    </p:spTree>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lgn="ctr">
              <a:buNone/>
            </a:pPr>
            <a:r>
              <a:rPr lang="el-GR" sz="4800" b="1" dirty="0" smtClean="0"/>
              <a:t>Είδη επιχειρήσεων</a:t>
            </a:r>
          </a:p>
          <a:p>
            <a:endParaRPr lang="el-GR" dirty="0" smtClean="0"/>
          </a:p>
          <a:p>
            <a:pPr>
              <a:buNone/>
            </a:pPr>
            <a:endParaRPr lang="el-GR" dirty="0" smtClean="0"/>
          </a:p>
          <a:p>
            <a:pPr>
              <a:buNone/>
            </a:pPr>
            <a:r>
              <a:rPr lang="el-GR" dirty="0" smtClean="0"/>
              <a:t>Γενικά οι επιχειρήσεις διακρίνονται ανάλογα εκ του αντικειμένου της δράσης τους, του ιδιοκτησιακού επιχειρηματικού κεφαλαίου, εκ της νομικής μορφής τους και κατά μέγεθος:</a:t>
            </a:r>
          </a:p>
          <a:p>
            <a:endParaRPr lang="el-GR" dirty="0"/>
          </a:p>
        </p:txBody>
      </p:sp>
    </p:spTree>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Επιχειρήσεις εξ αντικειμένου δράσης</a:t>
            </a:r>
            <a:endParaRPr lang="el-GR" dirty="0"/>
          </a:p>
        </p:txBody>
      </p:sp>
      <p:sp>
        <p:nvSpPr>
          <p:cNvPr id="3" name="Content Placeholder 2"/>
          <p:cNvSpPr>
            <a:spLocks noGrp="1"/>
          </p:cNvSpPr>
          <p:nvPr>
            <p:ph idx="1"/>
          </p:nvPr>
        </p:nvSpPr>
        <p:spPr/>
        <p:txBody>
          <a:bodyPr>
            <a:normAutofit fontScale="92500" lnSpcReduction="10000"/>
          </a:bodyPr>
          <a:lstStyle/>
          <a:p>
            <a:pPr>
              <a:buNone/>
            </a:pPr>
            <a:endParaRPr lang="el-GR" b="1" dirty="0" smtClean="0"/>
          </a:p>
          <a:p>
            <a:r>
              <a:rPr lang="el-GR" dirty="0" smtClean="0"/>
              <a:t>Επιχειρήσεις πρωτογενούς παραγωγής.</a:t>
            </a:r>
          </a:p>
          <a:p>
            <a:r>
              <a:rPr lang="el-GR" dirty="0" smtClean="0"/>
              <a:t>Επιχειρήσεις παραγωγής ή μεταποίησης ή μετασχηματισμού. Στη κατηγορία αυτή εντάσσονται όλες οι </a:t>
            </a:r>
            <a:r>
              <a:rPr lang="el-GR" dirty="0" smtClean="0">
                <a:hlinkClick r:id="rId2" tooltip="Βιομηχανία"/>
              </a:rPr>
              <a:t>Βιομηχανίες</a:t>
            </a:r>
            <a:r>
              <a:rPr lang="el-GR" dirty="0" smtClean="0"/>
              <a:t> και </a:t>
            </a:r>
            <a:r>
              <a:rPr lang="el-GR" dirty="0" smtClean="0">
                <a:hlinkClick r:id="rId3" tooltip="Βιοτεχνία (δεν έχει γραφτεί ακόμα)"/>
              </a:rPr>
              <a:t>Βιοτεχνίες</a:t>
            </a:r>
            <a:r>
              <a:rPr lang="el-GR" dirty="0" smtClean="0"/>
              <a:t>.</a:t>
            </a:r>
          </a:p>
          <a:p>
            <a:r>
              <a:rPr lang="el-GR" dirty="0" smtClean="0"/>
              <a:t>Επιχειρήσεις γενικού εμπορίου, ή εμπορικές.</a:t>
            </a:r>
          </a:p>
          <a:p>
            <a:r>
              <a:rPr lang="el-GR" dirty="0" smtClean="0"/>
              <a:t>Επιχειρήσεις ασφαλιστικές.</a:t>
            </a:r>
          </a:p>
          <a:p>
            <a:r>
              <a:rPr lang="el-GR" dirty="0" smtClean="0"/>
              <a:t>Επιχειρήσεις </a:t>
            </a:r>
            <a:r>
              <a:rPr lang="el-GR" dirty="0" smtClean="0">
                <a:hlinkClick r:id="rId4" tooltip="Παροχή υπηρεσιών"/>
              </a:rPr>
              <a:t>παροχής υπηρεσιών</a:t>
            </a:r>
            <a:r>
              <a:rPr lang="el-GR" dirty="0" smtClean="0"/>
              <a:t>.</a:t>
            </a:r>
          </a:p>
          <a:p>
            <a:r>
              <a:rPr lang="el-GR" dirty="0" smtClean="0"/>
              <a:t>Τραπεζικές επιχειρήσεις.</a:t>
            </a:r>
          </a:p>
          <a:p>
            <a:r>
              <a:rPr lang="el-GR" dirty="0" smtClean="0"/>
              <a:t>Επιχειρήσεις </a:t>
            </a:r>
            <a:r>
              <a:rPr lang="el-GR" dirty="0" smtClean="0">
                <a:hlinkClick r:id="rId5" tooltip="Μεταφορές"/>
              </a:rPr>
              <a:t>μεταφορών</a:t>
            </a:r>
            <a:r>
              <a:rPr lang="el-GR" dirty="0" smtClean="0"/>
              <a:t>, που διακρίνονται σε χερσαίες, θαλάσσιες και εναέριες.</a:t>
            </a:r>
          </a:p>
        </p:txBody>
      </p:sp>
    </p:spTree>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Επιχειρήσεις εκ του φορέα τους</a:t>
            </a:r>
            <a:endParaRPr lang="el-GR" dirty="0"/>
          </a:p>
        </p:txBody>
      </p:sp>
      <p:sp>
        <p:nvSpPr>
          <p:cNvPr id="3" name="Content Placeholder 2"/>
          <p:cNvSpPr>
            <a:spLocks noGrp="1"/>
          </p:cNvSpPr>
          <p:nvPr>
            <p:ph idx="1"/>
          </p:nvPr>
        </p:nvSpPr>
        <p:spPr/>
        <p:txBody>
          <a:bodyPr>
            <a:normAutofit/>
          </a:bodyPr>
          <a:lstStyle/>
          <a:p>
            <a:pPr>
              <a:buNone/>
            </a:pPr>
            <a:endParaRPr lang="el-GR" b="1" dirty="0" smtClean="0"/>
          </a:p>
          <a:p>
            <a:r>
              <a:rPr lang="el-GR" dirty="0" smtClean="0"/>
              <a:t>Ιδιωτικές επιχειρήσεις</a:t>
            </a:r>
          </a:p>
          <a:p>
            <a:r>
              <a:rPr lang="el-GR" dirty="0" smtClean="0"/>
              <a:t>Δημόσιες επιχειρήσεις</a:t>
            </a:r>
          </a:p>
          <a:p>
            <a:r>
              <a:rPr lang="el-GR" dirty="0" smtClean="0"/>
              <a:t>Μικτές επιχειρήσεις</a:t>
            </a:r>
          </a:p>
        </p:txBody>
      </p:sp>
    </p:spTree>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sld>
</file>

<file path=ppt/theme/theme1.xml><?xml version="1.0" encoding="utf-8"?>
<a:theme xmlns:a="http://schemas.openxmlformats.org/drawingml/2006/main" name="tf02895266">
  <a:themeElements>
    <a:clrScheme name="BusinessContrast">
      <a:dk1>
        <a:srgbClr val="000000"/>
      </a:dk1>
      <a:lt1>
        <a:sysClr val="window" lastClr="FFFFFF"/>
      </a:lt1>
      <a:dk2>
        <a:srgbClr val="000000"/>
      </a:dk2>
      <a:lt2>
        <a:srgbClr val="E5E8E8"/>
      </a:lt2>
      <a:accent1>
        <a:srgbClr val="00AEEF"/>
      </a:accent1>
      <a:accent2>
        <a:srgbClr val="EA428A"/>
      </a:accent2>
      <a:accent3>
        <a:srgbClr val="EED500"/>
      </a:accent3>
      <a:accent4>
        <a:srgbClr val="F5A70D"/>
      </a:accent4>
      <a:accent5>
        <a:srgbClr val="8BCB30"/>
      </a:accent5>
      <a:accent6>
        <a:srgbClr val="9962C1"/>
      </a:accent6>
      <a:hlink>
        <a:srgbClr val="00AEEF"/>
      </a:hlink>
      <a:folHlink>
        <a:srgbClr val="9962C1"/>
      </a:folHlink>
    </a:clrScheme>
    <a:fontScheme name="Franklin Gothic Medium">
      <a:majorFont>
        <a:latin typeface="Franklin Gothic Medium"/>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Franklin Gothic Medium"/>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_15870394_TF02895266" id="{0A25FE98-44D2-4A17-A863-1E8F4FBAE852}" vid="{F2031D09-8D51-4444-A259-DDBD9D69BFAF}"/>
    </a:ext>
  </a:extLst>
</a:theme>
</file>

<file path=ppt/theme/theme2.xml><?xml version="1.0" encoding="utf-8"?>
<a:theme xmlns:a="http://schemas.openxmlformats.org/drawingml/2006/main" name="Θέμα του Office">
  <a:themeElements>
    <a:clrScheme name="BusinessContrast">
      <a:dk1>
        <a:srgbClr val="000000"/>
      </a:dk1>
      <a:lt1>
        <a:sysClr val="window" lastClr="FFFFFF"/>
      </a:lt1>
      <a:dk2>
        <a:srgbClr val="000000"/>
      </a:dk2>
      <a:lt2>
        <a:srgbClr val="E5E8E8"/>
      </a:lt2>
      <a:accent1>
        <a:srgbClr val="00AEEF"/>
      </a:accent1>
      <a:accent2>
        <a:srgbClr val="EA428A"/>
      </a:accent2>
      <a:accent3>
        <a:srgbClr val="EED500"/>
      </a:accent3>
      <a:accent4>
        <a:srgbClr val="F5A70D"/>
      </a:accent4>
      <a:accent5>
        <a:srgbClr val="8BCB30"/>
      </a:accent5>
      <a:accent6>
        <a:srgbClr val="9962C1"/>
      </a:accent6>
      <a:hlink>
        <a:srgbClr val="00AEEF"/>
      </a:hlink>
      <a:folHlink>
        <a:srgbClr val="9962C1"/>
      </a:folHlink>
    </a:clrScheme>
    <a:fontScheme name="Franklin Gothic Medium">
      <a:majorFont>
        <a:latin typeface="Franklin Gothic Medium"/>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Franklin Gothic Medium"/>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theme>
</file>

<file path=ppt/theme/theme3.xml><?xml version="1.0" encoding="utf-8"?>
<a:theme xmlns:a="http://schemas.openxmlformats.org/drawingml/2006/main" name="Θέμα του Office">
  <a:themeElements>
    <a:clrScheme name="BusinessContrast">
      <a:dk1>
        <a:srgbClr val="000000"/>
      </a:dk1>
      <a:lt1>
        <a:sysClr val="window" lastClr="FFFFFF"/>
      </a:lt1>
      <a:dk2>
        <a:srgbClr val="000000"/>
      </a:dk2>
      <a:lt2>
        <a:srgbClr val="E5E8E8"/>
      </a:lt2>
      <a:accent1>
        <a:srgbClr val="00AEEF"/>
      </a:accent1>
      <a:accent2>
        <a:srgbClr val="EA428A"/>
      </a:accent2>
      <a:accent3>
        <a:srgbClr val="EED500"/>
      </a:accent3>
      <a:accent4>
        <a:srgbClr val="F5A70D"/>
      </a:accent4>
      <a:accent5>
        <a:srgbClr val="8BCB30"/>
      </a:accent5>
      <a:accent6>
        <a:srgbClr val="9962C1"/>
      </a:accent6>
      <a:hlink>
        <a:srgbClr val="00AEEF"/>
      </a:hlink>
      <a:folHlink>
        <a:srgbClr val="9962C1"/>
      </a:folHlink>
    </a:clrScheme>
    <a:fontScheme name="Franklin Gothic Medium">
      <a:majorFont>
        <a:latin typeface="Franklin Gothic Medium"/>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Franklin Gothic Medium"/>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VSO_x0020_item_x0020_id xmlns="40262f94-9f35-4ac3-9a90-690165a166b7" xsi:nil="true"/>
    <Assetid_x0020_ xmlns="40262f94-9f35-4ac3-9a90-690165a166b7" xsi:nil="true"/>
    <Item_x0020_Details xmlns="40262f94-9f35-4ac3-9a90-690165a166b7" xsi:nil="true"/>
    <Template_x0020_details xmlns="40262f94-9f35-4ac3-9a90-690165a166b7"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AA3F7D94069FF64A86F7DFF56D60E3BE" ma:contentTypeVersion="6" ma:contentTypeDescription="Create a new document." ma:contentTypeScope="" ma:versionID="c32302c77d4085ecf495bdddb7f5e889">
  <xsd:schema xmlns:xsd="http://www.w3.org/2001/XMLSchema" xmlns:xs="http://www.w3.org/2001/XMLSchema" xmlns:p="http://schemas.microsoft.com/office/2006/metadata/properties" xmlns:ns2="a4f35948-e619-41b3-aa29-22878b09cfd2" xmlns:ns3="40262f94-9f35-4ac3-9a90-690165a166b7" targetNamespace="http://schemas.microsoft.com/office/2006/metadata/properties" ma:root="true" ma:fieldsID="4ab5ae46be95f9d0be6107e8200be7a2" ns2:_="" ns3:_="">
    <xsd:import namespace="a4f35948-e619-41b3-aa29-22878b09cfd2"/>
    <xsd:import namespace="40262f94-9f35-4ac3-9a90-690165a166b7"/>
    <xsd:element name="properties">
      <xsd:complexType>
        <xsd:sequence>
          <xsd:element name="documentManagement">
            <xsd:complexType>
              <xsd:all>
                <xsd:element ref="ns2:SharedWithUsers" minOccurs="0"/>
                <xsd:element ref="ns2:SharedWithDetails" minOccurs="0"/>
                <xsd:element ref="ns3:VSO_x0020_item_x0020_id" minOccurs="0"/>
                <xsd:element ref="ns3:Item_x0020_Details" minOccurs="0"/>
                <xsd:element ref="ns3:Template_x0020_details" minOccurs="0"/>
                <xsd:element ref="ns3:Assetid_x0020_"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4f35948-e619-41b3-aa29-22878b09cfd2"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description=""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40262f94-9f35-4ac3-9a90-690165a166b7" elementFormDefault="qualified">
    <xsd:import namespace="http://schemas.microsoft.com/office/2006/documentManagement/types"/>
    <xsd:import namespace="http://schemas.microsoft.com/office/infopath/2007/PartnerControls"/>
    <xsd:element name="VSO_x0020_item_x0020_id" ma:index="10" nillable="true" ma:displayName="VSO item id" ma:description="Please add the bug number to refer to VSO items." ma:internalName="VSO_x0020_item_x0020_id">
      <xsd:simpleType>
        <xsd:restriction base="dms:Text">
          <xsd:maxLength value="255"/>
        </xsd:restriction>
      </xsd:simpleType>
    </xsd:element>
    <xsd:element name="Item_x0020_Details" ma:index="11" nillable="true" ma:displayName="Item Details" ma:internalName="Item_x0020_Details">
      <xsd:simpleType>
        <xsd:restriction base="dms:Note">
          <xsd:maxLength value="255"/>
        </xsd:restriction>
      </xsd:simpleType>
    </xsd:element>
    <xsd:element name="Template_x0020_details" ma:index="12" nillable="true" ma:displayName="Template details" ma:internalName="Template_x0020_details">
      <xsd:simpleType>
        <xsd:restriction base="dms:Text"/>
      </xsd:simpleType>
    </xsd:element>
    <xsd:element name="Assetid_x0020_" ma:index="13" nillable="true" ma:displayName="Assetid " ma:internalName="Assetid_x0020_">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99220E13-D325-4A9E-AA7A-0D1409275EB9}">
  <ds:schemaRefs>
    <ds:schemaRef ds:uri="http://purl.org/dc/terms/"/>
    <ds:schemaRef ds:uri="http://schemas.openxmlformats.org/package/2006/metadata/core-properties"/>
    <ds:schemaRef ds:uri="http://schemas.microsoft.com/office/2006/documentManagement/types"/>
    <ds:schemaRef ds:uri="http://purl.org/dc/dcmitype/"/>
    <ds:schemaRef ds:uri="http://schemas.microsoft.com/office/infopath/2007/PartnerControls"/>
    <ds:schemaRef ds:uri="http://purl.org/dc/elements/1.1/"/>
    <ds:schemaRef ds:uri="http://schemas.microsoft.com/office/2006/metadata/properties"/>
    <ds:schemaRef ds:uri="40262f94-9f35-4ac3-9a90-690165a166b7"/>
    <ds:schemaRef ds:uri="a4f35948-e619-41b3-aa29-22878b09cfd2"/>
    <ds:schemaRef ds:uri="http://www.w3.org/XML/1998/namespace"/>
  </ds:schemaRefs>
</ds:datastoreItem>
</file>

<file path=customXml/itemProps2.xml><?xml version="1.0" encoding="utf-8"?>
<ds:datastoreItem xmlns:ds="http://schemas.openxmlformats.org/officeDocument/2006/customXml" ds:itemID="{02F2BE50-DDB3-465B-A26E-975A276D4362}">
  <ds:schemaRefs>
    <ds:schemaRef ds:uri="http://schemas.microsoft.com/sharepoint/v3/contenttype/forms"/>
  </ds:schemaRefs>
</ds:datastoreItem>
</file>

<file path=customXml/itemProps3.xml><?xml version="1.0" encoding="utf-8"?>
<ds:datastoreItem xmlns:ds="http://schemas.openxmlformats.org/officeDocument/2006/customXml" ds:itemID="{7C80FAF7-F941-4D3E-A3C3-283A61107933}">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a4f35948-e619-41b3-aa29-22878b09cfd2"/>
    <ds:schemaRef ds:uri="40262f94-9f35-4ac3-9a90-690165a166b7"/>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tf02895266</Template>
  <TotalTime>140</TotalTime>
  <Words>911</Words>
  <Application>Microsoft Office PowerPoint</Application>
  <PresentationFormat>Custom</PresentationFormat>
  <Paragraphs>142</Paragraphs>
  <Slides>20</Slides>
  <Notes>2</Notes>
  <HiddenSlides>0</HiddenSlides>
  <MMClips>0</MMClips>
  <ScaleCrop>false</ScaleCrop>
  <HeadingPairs>
    <vt:vector size="4" baseType="variant">
      <vt:variant>
        <vt:lpstr>Theme</vt:lpstr>
      </vt:variant>
      <vt:variant>
        <vt:i4>1</vt:i4>
      </vt:variant>
      <vt:variant>
        <vt:lpstr>Slide Titles</vt:lpstr>
      </vt:variant>
      <vt:variant>
        <vt:i4>20</vt:i4>
      </vt:variant>
    </vt:vector>
  </HeadingPairs>
  <TitlesOfParts>
    <vt:vector size="21" baseType="lpstr">
      <vt:lpstr>tf02895266</vt:lpstr>
      <vt:lpstr>ΕΠΙΧΕΙΡΗΣΗ</vt:lpstr>
      <vt:lpstr>ΟΡΙΣΜΟΣ</vt:lpstr>
      <vt:lpstr>Επιχειρηματικότητα </vt:lpstr>
      <vt:lpstr>Ποιοι παράγοντες επηρεάζουν την επιχειρηματικότητα; </vt:lpstr>
      <vt:lpstr>Ποιοι παράγοντες επηρεάζουν την επιχειρηματικότητα;</vt:lpstr>
      <vt:lpstr>Χαρακτηριστικά επιχείρησης</vt:lpstr>
      <vt:lpstr>Slide 7</vt:lpstr>
      <vt:lpstr>Επιχειρήσεις εξ αντικειμένου δράσης</vt:lpstr>
      <vt:lpstr>Επιχειρήσεις εκ του φορέα τους</vt:lpstr>
      <vt:lpstr>Νομικές μορφές επιχειρήσεων</vt:lpstr>
      <vt:lpstr>Slide 11</vt:lpstr>
      <vt:lpstr>Ι.Κ.Ε</vt:lpstr>
      <vt:lpstr>Κοινωνική Συνεταιριστική Επιχείρηση ΚΟΙΝ.ΣΕ.Π. </vt:lpstr>
      <vt:lpstr>ANΩΝΥΜΗ ΕΤΑΙΡΕΙΑ</vt:lpstr>
      <vt:lpstr>Άλλες </vt:lpstr>
      <vt:lpstr>Επιχειρήσεις κατά μέγεθος</vt:lpstr>
      <vt:lpstr>ΛΕΙΤΟΥΡΓΙΕΣ ΤΗΣ ΔΙΟΙΚΗΣΗΣ ΑΝΘΡΩΠΙΝΩΝ ΠΟΡΩΝ</vt:lpstr>
      <vt:lpstr>ΕΚΠΑΙΔΕΥΣΗ ΚΑΙ ΑΝΑΠΤΥΞΗ ΤΟΥ ΠΡΟΣΩΠΙΚΟΥ</vt:lpstr>
      <vt:lpstr>ΕΚΠΑΙΔΕΥΣΗ ΠΡΟΣΩΠΙΚΟΥ: Mάθηση που αποσκοπεί στη βελτίωση απόδοσης των εργαζομένων</vt:lpstr>
      <vt:lpstr>Με την εκπαίδευση του προσωπικού έχουμε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ΕΠΙΧΕΙΡΗΣΗ</dc:title>
  <dc:creator>Fenia</dc:creator>
  <cp:lastModifiedBy>Fenia</cp:lastModifiedBy>
  <cp:revision>33</cp:revision>
  <dcterms:created xsi:type="dcterms:W3CDTF">2017-12-17T17:24:54Z</dcterms:created>
  <dcterms:modified xsi:type="dcterms:W3CDTF">2018-01-29T11:14:28Z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nternalTags">
    <vt:lpwstr/>
  </property>
  <property fmtid="{D5CDD505-2E9C-101B-9397-08002B2CF9AE}" pid="3" name="ContentTypeId">
    <vt:lpwstr>0x010100AA3F7D94069FF64A86F7DFF56D60E3BE</vt:lpwstr>
  </property>
  <property fmtid="{D5CDD505-2E9C-101B-9397-08002B2CF9AE}" pid="4" name="FeatureTags">
    <vt:lpwstr/>
  </property>
  <property fmtid="{D5CDD505-2E9C-101B-9397-08002B2CF9AE}" pid="5" name="LocalizationTags">
    <vt:lpwstr/>
  </property>
  <property fmtid="{D5CDD505-2E9C-101B-9397-08002B2CF9AE}" pid="6" name="ScenarioTags">
    <vt:lpwstr/>
  </property>
  <property fmtid="{D5CDD505-2E9C-101B-9397-08002B2CF9AE}" pid="7" name="CampaignTags">
    <vt:lpwstr/>
  </property>
</Properties>
</file>