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4"/>
  </p:notesMasterIdLst>
  <p:handoutMasterIdLst>
    <p:handoutMasterId r:id="rId35"/>
  </p:handoutMasterIdLst>
  <p:sldIdLst>
    <p:sldId id="258" r:id="rId5"/>
    <p:sldId id="266" r:id="rId6"/>
    <p:sldId id="260" r:id="rId7"/>
    <p:sldId id="268" r:id="rId8"/>
    <p:sldId id="271" r:id="rId9"/>
    <p:sldId id="270" r:id="rId10"/>
    <p:sldId id="273" r:id="rId11"/>
    <p:sldId id="272" r:id="rId12"/>
    <p:sldId id="274" r:id="rId13"/>
    <p:sldId id="275" r:id="rId14"/>
    <p:sldId id="276" r:id="rId15"/>
    <p:sldId id="277" r:id="rId16"/>
    <p:sldId id="278" r:id="rId17"/>
    <p:sldId id="279" r:id="rId18"/>
    <p:sldId id="286" r:id="rId19"/>
    <p:sldId id="280" r:id="rId20"/>
    <p:sldId id="281" r:id="rId21"/>
    <p:sldId id="282" r:id="rId22"/>
    <p:sldId id="283" r:id="rId23"/>
    <p:sldId id="284" r:id="rId24"/>
    <p:sldId id="285" r:id="rId25"/>
    <p:sldId id="287" r:id="rId26"/>
    <p:sldId id="288" r:id="rId27"/>
    <p:sldId id="289" r:id="rId28"/>
    <p:sldId id="290" r:id="rId29"/>
    <p:sldId id="291" r:id="rId30"/>
    <p:sldId id="292"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9" autoAdjust="0"/>
    <p:restoredTop sz="94660"/>
  </p:normalViewPr>
  <p:slideViewPr>
    <p:cSldViewPr snapToGrid="0">
      <p:cViewPr varScale="1">
        <p:scale>
          <a:sx n="84" d="100"/>
          <a:sy n="84" d="100"/>
        </p:scale>
        <p:origin x="850" y="6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CEEBDA6D-DC69-4DCE-BAF7-6763517D3376}" type="datetimeFigureOut">
              <a:rPr lang="el-GR"/>
              <a:t>12/11/2019</a:t>
            </a:fld>
            <a:endParaRPr lang="el-GR"/>
          </a:p>
        </p:txBody>
      </p:sp>
      <p:sp>
        <p:nvSpPr>
          <p:cNvPr id="4" name="Πλαίσι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Πλαίσι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B2977E94-A6AB-4E02-8E43-E89F9CF4757F}" type="slidenum">
              <a:rPr lang="el-GR"/>
              <a:t>‹#›</a:t>
            </a:fld>
            <a:endParaRPr lang="el-G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237F6C43-988E-4257-9A1C-C162EF036D58}" type="datetimeFigureOut">
              <a:t>12/11/2019</a:t>
            </a:fld>
            <a:endParaRPr lang="el-GR"/>
          </a:p>
        </p:txBody>
      </p:sp>
      <p:sp>
        <p:nvSpPr>
          <p:cNvPr id="4" name="Πλαίσι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Πλαίσι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Πλαίσι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7" name="Πλαίσι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DED491D0-8E1B-49C7-849B-A28568D94497}" type="slidenum">
              <a:t>‹#›</a:t>
            </a:fld>
            <a:endParaRPr lang="el-G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ED491D0-8E1B-49C7-849B-A28568D94497}" type="slidenum">
              <a:rPr lang="el-GR" smtClean="0"/>
              <a:t>3</a:t>
            </a:fld>
            <a:endParaRPr lang="el-GR"/>
          </a:p>
        </p:txBody>
      </p:sp>
    </p:spTree>
    <p:extLst>
      <p:ext uri="{BB962C8B-B14F-4D97-AF65-F5344CB8AC3E}">
        <p14:creationId xmlns:p14="http://schemas.microsoft.com/office/powerpoint/2010/main" val="268709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ED491D0-8E1B-49C7-849B-A28568D94497}" type="slidenum">
              <a:rPr lang="el-GR" smtClean="0"/>
              <a:t>8</a:t>
            </a:fld>
            <a:endParaRPr lang="el-GR"/>
          </a:p>
        </p:txBody>
      </p:sp>
    </p:spTree>
    <p:extLst>
      <p:ext uri="{BB962C8B-B14F-4D97-AF65-F5344CB8AC3E}">
        <p14:creationId xmlns:p14="http://schemas.microsoft.com/office/powerpoint/2010/main" val="4067014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p:nvPr>
        </p:nvSpPr>
        <p:spPr bwMode="black">
          <a:xfrm>
            <a:off x="3175199" y="1943842"/>
            <a:ext cx="8500062" cy="2387600"/>
          </a:xfrm>
        </p:spPr>
        <p:txBody>
          <a:bodyPr anchor="b"/>
          <a:lstStyle>
            <a:lvl1pPr algn="l" latinLnBrk="0">
              <a:lnSpc>
                <a:spcPct val="90000"/>
              </a:lnSpc>
              <a:defRPr lang="el-GR" sz="6000" b="1">
                <a:solidFill>
                  <a:schemeClr val="tx1"/>
                </a:solidFill>
              </a:defRPr>
            </a:lvl1pPr>
          </a:lstStyle>
          <a:p>
            <a:r>
              <a:rPr lang="el-GR"/>
              <a:t>Κάντε κλικ για να επεξεργαστείτε το στυλ υποδείγματος τίτλου</a:t>
            </a:r>
          </a:p>
        </p:txBody>
      </p:sp>
      <p:sp>
        <p:nvSpPr>
          <p:cNvPr id="3" name="Υπότιτλος 2"/>
          <p:cNvSpPr>
            <a:spLocks noGrp="1"/>
          </p:cNvSpPr>
          <p:nvPr>
            <p:ph type="subTitle" idx="1"/>
          </p:nvPr>
        </p:nvSpPr>
        <p:spPr>
          <a:xfrm>
            <a:off x="3175199" y="4538659"/>
            <a:ext cx="8500062" cy="865321"/>
          </a:xfrm>
        </p:spPr>
        <p:txBody>
          <a:bodyPr/>
          <a:lstStyle>
            <a:lvl1pPr marL="0" indent="0" algn="l" latinLnBrk="0">
              <a:spcBef>
                <a:spcPts val="0"/>
              </a:spcBef>
              <a:buNone/>
              <a:defRPr lang="el-GR" sz="2400"/>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a:t>Κάντε κλικ για να επεξεργαστείτε το στυλ υποδείγματος υπότιτλου</a:t>
            </a:r>
          </a:p>
        </p:txBody>
      </p:sp>
      <p:sp>
        <p:nvSpPr>
          <p:cNvPr id="11" name="Πλαίσιο κράτησης θέσης ημερομηνίας 10"/>
          <p:cNvSpPr>
            <a:spLocks noGrp="1"/>
          </p:cNvSpPr>
          <p:nvPr>
            <p:ph type="dt" sz="half" idx="10"/>
          </p:nvPr>
        </p:nvSpPr>
        <p:spPr/>
        <p:txBody>
          <a:bodyPr/>
          <a:lstStyle/>
          <a:p>
            <a:fld id="{2CCFE9AC-F15C-4FA0-A6F1-298829FA691D}" type="datetimeFigureOut">
              <a:t>12/11/2019</a:t>
            </a:fld>
            <a:endParaRPr lang="el-GR"/>
          </a:p>
        </p:txBody>
      </p:sp>
      <p:sp>
        <p:nvSpPr>
          <p:cNvPr id="12" name="Πλαίσιο κράτησης θέσης υποσέλιδου 11"/>
          <p:cNvSpPr>
            <a:spLocks noGrp="1"/>
          </p:cNvSpPr>
          <p:nvPr>
            <p:ph type="ftr" sz="quarter" idx="11"/>
          </p:nvPr>
        </p:nvSpPr>
        <p:spPr/>
        <p:txBody>
          <a:bodyPr/>
          <a:lstStyle/>
          <a:p>
            <a:endParaRPr lang="el-GR"/>
          </a:p>
        </p:txBody>
      </p:sp>
      <p:sp>
        <p:nvSpPr>
          <p:cNvPr id="13" name="Πλαίσιο κράτησης θέσης αριθμού διαφάνειας 12"/>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p:txBody>
          <a:bodyPr/>
          <a:lstStyle/>
          <a:p>
            <a:fld id="{2CCFE9AC-F15C-4FA0-A6F1-298829FA691D}" type="datetimeFigureOut">
              <a:t>12/11/2019</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3" name="Πλαίσιο κράτησης θέσης κατακόρυφου κειμένου 2"/>
          <p:cNvSpPr>
            <a:spLocks noGrp="1"/>
          </p:cNvSpPr>
          <p:nvPr>
            <p:ph type="body" orient="vert" idx="1"/>
          </p:nvPr>
        </p:nvSpPr>
        <p:spPr>
          <a:xfrm>
            <a:off x="378199" y="462249"/>
            <a:ext cx="9693088" cy="5714714"/>
          </a:xfrm>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a:xfrm>
            <a:off x="378199" y="6356350"/>
            <a:ext cx="1971947" cy="365125"/>
          </a:xfrm>
        </p:spPr>
        <p:txBody>
          <a:bodyPr/>
          <a:lstStyle/>
          <a:p>
            <a:fld id="{2CCFE9AC-F15C-4FA0-A6F1-298829FA691D}" type="datetimeFigureOut">
              <a:t>12/11/2019</a:t>
            </a:fld>
            <a:endParaRPr lang="el-GR"/>
          </a:p>
        </p:txBody>
      </p:sp>
      <p:sp>
        <p:nvSpPr>
          <p:cNvPr id="5" name="Πλαίσιο κράτησης θέσης υποσέλιδου 4"/>
          <p:cNvSpPr>
            <a:spLocks noGrp="1"/>
          </p:cNvSpPr>
          <p:nvPr>
            <p:ph type="ftr" sz="quarter" idx="11"/>
          </p:nvPr>
        </p:nvSpPr>
        <p:spPr>
          <a:xfrm>
            <a:off x="2382374" y="6356350"/>
            <a:ext cx="5687786" cy="365125"/>
          </a:xfrm>
        </p:spPr>
        <p:txBody>
          <a:bodyPr/>
          <a:lstStyle/>
          <a:p>
            <a:endParaRPr lang="el-G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Ορθογώνιο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Κατακόρυφος τίτλος 1"/>
          <p:cNvSpPr>
            <a:spLocks noGrp="1"/>
          </p:cNvSpPr>
          <p:nvPr>
            <p:ph type="title" orient="vert"/>
          </p:nvPr>
        </p:nvSpPr>
        <p:spPr>
          <a:xfrm>
            <a:off x="10266348" y="462249"/>
            <a:ext cx="1370886" cy="5714714"/>
          </a:xfrm>
        </p:spPr>
        <p:txBody>
          <a:bodyPr vert="eaVert"/>
          <a:lstStyle/>
          <a:p>
            <a:r>
              <a:rPr lang="el-GR"/>
              <a:t>Κάντε κλικ για να επεξεργαστείτε το στυλ υποδείγματος τίτλου</a:t>
            </a:r>
          </a:p>
        </p:txBody>
      </p:sp>
      <p:sp>
        <p:nvSpPr>
          <p:cNvPr id="6" name="Πλαίσιο κράτησης θέσης αριθμού διαφάνειας 5"/>
          <p:cNvSpPr>
            <a:spLocks noGrp="1"/>
          </p:cNvSpPr>
          <p:nvPr>
            <p:ph type="sldNum" sz="quarter" idx="12"/>
          </p:nvPr>
        </p:nvSpPr>
        <p:spPr>
          <a:xfrm>
            <a:off x="8102389" y="6356350"/>
            <a:ext cx="1968898" cy="365125"/>
          </a:xfrm>
        </p:spPr>
        <p:txBody>
          <a:bodyPr/>
          <a:lstStyle/>
          <a:p>
            <a:fld id="{BD266BE7-899D-4075-917F-DBDE33B6B692}" type="slidenum">
              <a:t>‹#›</a:t>
            </a:fld>
            <a:endParaRPr lang="el-G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idx="1"/>
          </p:nvPr>
        </p:nvSpPr>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p:txBody>
          <a:bodyPr/>
          <a:lstStyle/>
          <a:p>
            <a:fld id="{2CCFE9AC-F15C-4FA0-A6F1-298829FA691D}" type="datetimeFigureOut">
              <a:t>12/11/2019</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Ορθογώνιο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bwMode="black">
          <a:xfrm>
            <a:off x="3838015" y="658346"/>
            <a:ext cx="6597464" cy="3664417"/>
          </a:xfrm>
        </p:spPr>
        <p:txBody>
          <a:bodyPr anchor="b">
            <a:normAutofit/>
          </a:bodyPr>
          <a:lstStyle>
            <a:lvl1pPr latinLnBrk="0">
              <a:lnSpc>
                <a:spcPct val="90000"/>
              </a:lnSpc>
              <a:defRPr lang="el-GR" sz="5000" b="1">
                <a:solidFill>
                  <a:schemeClr val="tx1"/>
                </a:solidFill>
              </a:defRPr>
            </a:lvl1p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3838014" y="4589463"/>
            <a:ext cx="6597465" cy="1500187"/>
          </a:xfrm>
        </p:spPr>
        <p:txBody>
          <a:bodyPr/>
          <a:lstStyle>
            <a:lvl1pPr marL="0" indent="0" latinLnBrk="0">
              <a:spcBef>
                <a:spcPts val="0"/>
              </a:spcBef>
              <a:buNone/>
              <a:defRPr lang="el-GR" sz="2400">
                <a:solidFill>
                  <a:schemeClr val="tx1"/>
                </a:solidFill>
              </a:defRPr>
            </a:lvl1pPr>
            <a:lvl2pPr marL="457200" indent="0" latinLnBrk="0">
              <a:buNone/>
              <a:defRPr lang="el-GR" sz="2000">
                <a:solidFill>
                  <a:schemeClr val="tx1">
                    <a:tint val="75000"/>
                  </a:schemeClr>
                </a:solidFill>
              </a:defRPr>
            </a:lvl2pPr>
            <a:lvl3pPr marL="914400" indent="0" latinLnBrk="0">
              <a:buNone/>
              <a:defRPr lang="el-GR" sz="1800">
                <a:solidFill>
                  <a:schemeClr val="tx1">
                    <a:tint val="75000"/>
                  </a:schemeClr>
                </a:solidFill>
              </a:defRPr>
            </a:lvl3pPr>
            <a:lvl4pPr marL="1371600" indent="0" latinLnBrk="0">
              <a:buNone/>
              <a:defRPr lang="el-GR" sz="1600">
                <a:solidFill>
                  <a:schemeClr val="tx1">
                    <a:tint val="75000"/>
                  </a:schemeClr>
                </a:solidFill>
              </a:defRPr>
            </a:lvl4pPr>
            <a:lvl5pPr marL="1828800" indent="0" latinLnBrk="0">
              <a:buNone/>
              <a:defRPr lang="el-GR" sz="1600">
                <a:solidFill>
                  <a:schemeClr val="tx1">
                    <a:tint val="75000"/>
                  </a:schemeClr>
                </a:solidFill>
              </a:defRPr>
            </a:lvl5pPr>
            <a:lvl6pPr marL="2286000" indent="0" latinLnBrk="0">
              <a:buNone/>
              <a:defRPr lang="el-GR" sz="1600">
                <a:solidFill>
                  <a:schemeClr val="tx1">
                    <a:tint val="75000"/>
                  </a:schemeClr>
                </a:solidFill>
              </a:defRPr>
            </a:lvl6pPr>
            <a:lvl7pPr marL="2743200" indent="0" latinLnBrk="0">
              <a:buNone/>
              <a:defRPr lang="el-GR" sz="1600">
                <a:solidFill>
                  <a:schemeClr val="tx1">
                    <a:tint val="75000"/>
                  </a:schemeClr>
                </a:solidFill>
              </a:defRPr>
            </a:lvl7pPr>
            <a:lvl8pPr marL="3200400" indent="0" latinLnBrk="0">
              <a:buNone/>
              <a:defRPr lang="el-GR" sz="1600">
                <a:solidFill>
                  <a:schemeClr val="tx1">
                    <a:tint val="75000"/>
                  </a:schemeClr>
                </a:solidFill>
              </a:defRPr>
            </a:lvl8pPr>
            <a:lvl9pPr marL="3657600" indent="0" latinLnBrk="0">
              <a:buNone/>
              <a:defRPr lang="el-GR" sz="1600">
                <a:solidFill>
                  <a:schemeClr val="tx1">
                    <a:tint val="75000"/>
                  </a:schemeClr>
                </a:solidFill>
              </a:defRPr>
            </a:lvl9pPr>
          </a:lstStyle>
          <a:p>
            <a:pPr lvl="0"/>
            <a:r>
              <a:rPr lang="el-GR"/>
              <a:t>Κάντε κλικ για να επεξεργαστείτε τα στυλ υποδείγματος κειμένου</a:t>
            </a:r>
          </a:p>
        </p:txBody>
      </p:sp>
      <p:sp>
        <p:nvSpPr>
          <p:cNvPr id="4" name="Πλαίσιο κράτησης θέσης ημερομηνίας 3"/>
          <p:cNvSpPr>
            <a:spLocks noGrp="1"/>
          </p:cNvSpPr>
          <p:nvPr>
            <p:ph type="dt" sz="half" idx="10"/>
          </p:nvPr>
        </p:nvSpPr>
        <p:spPr/>
        <p:txBody>
          <a:bodyPr/>
          <a:lstStyle/>
          <a:p>
            <a:fld id="{2CCFE9AC-F15C-4FA0-A6F1-298829FA691D}" type="datetimeFigureOut">
              <a:t>12/11/2019</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sz="half" idx="1"/>
          </p:nvPr>
        </p:nvSpPr>
        <p:spPr>
          <a:xfrm>
            <a:off x="1280160" y="2194560"/>
            <a:ext cx="4489704" cy="3986784"/>
          </a:xfrm>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περιεχομένου 3"/>
          <p:cNvSpPr>
            <a:spLocks noGrp="1"/>
          </p:cNvSpPr>
          <p:nvPr>
            <p:ph sz="half" idx="2"/>
          </p:nvPr>
        </p:nvSpPr>
        <p:spPr>
          <a:xfrm>
            <a:off x="6415368" y="2194560"/>
            <a:ext cx="4493424" cy="3986784"/>
          </a:xfrm>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Πλαίσιο κράτησης θέσης ημερομηνίας 4"/>
          <p:cNvSpPr>
            <a:spLocks noGrp="1"/>
          </p:cNvSpPr>
          <p:nvPr>
            <p:ph type="dt" sz="half" idx="10"/>
          </p:nvPr>
        </p:nvSpPr>
        <p:spPr/>
        <p:txBody>
          <a:bodyPr/>
          <a:lstStyle/>
          <a:p>
            <a:fld id="{2CCFE9AC-F15C-4FA0-A6F1-298829FA691D}" type="datetimeFigureOut">
              <a:t>12/11/2019</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1280160" y="1828456"/>
            <a:ext cx="4489704" cy="830695"/>
          </a:xfrm>
        </p:spPr>
        <p:txBody>
          <a:bodyPr anchor="b"/>
          <a:lstStyle>
            <a:lvl1pPr marL="0" indent="0" latinLnBrk="0">
              <a:buNone/>
              <a:defRPr lang="el-GR" sz="24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Κάντε κλικ για να επεξεργαστείτε τα στυλ υποδείγματος κειμένου</a:t>
            </a:r>
          </a:p>
        </p:txBody>
      </p:sp>
      <p:sp>
        <p:nvSpPr>
          <p:cNvPr id="4" name="Πλαίσιο κράτησης θέσης περιεχομένου 3"/>
          <p:cNvSpPr>
            <a:spLocks noGrp="1"/>
          </p:cNvSpPr>
          <p:nvPr>
            <p:ph sz="half" idx="2"/>
          </p:nvPr>
        </p:nvSpPr>
        <p:spPr>
          <a:xfrm>
            <a:off x="1280160" y="2743194"/>
            <a:ext cx="4489704" cy="3433769"/>
          </a:xfrm>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Πλαίσιο κράτησης θέσης κειμένου 4"/>
          <p:cNvSpPr>
            <a:spLocks noGrp="1"/>
          </p:cNvSpPr>
          <p:nvPr>
            <p:ph type="body" sz="quarter" idx="3"/>
          </p:nvPr>
        </p:nvSpPr>
        <p:spPr>
          <a:xfrm>
            <a:off x="6419088" y="1828456"/>
            <a:ext cx="4489704" cy="830695"/>
          </a:xfrm>
        </p:spPr>
        <p:txBody>
          <a:bodyPr anchor="b"/>
          <a:lstStyle>
            <a:lvl1pPr marL="0" indent="0" latinLnBrk="0">
              <a:buNone/>
              <a:defRPr lang="el-GR" sz="24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Κάντε κλικ για να επεξεργαστείτε τα στυλ υποδείγματος κειμένου</a:t>
            </a:r>
          </a:p>
        </p:txBody>
      </p:sp>
      <p:sp>
        <p:nvSpPr>
          <p:cNvPr id="6" name="Πλαίσιο κράτησης θέσης περιεχομένου 5"/>
          <p:cNvSpPr>
            <a:spLocks noGrp="1"/>
          </p:cNvSpPr>
          <p:nvPr>
            <p:ph sz="quarter" idx="4"/>
          </p:nvPr>
        </p:nvSpPr>
        <p:spPr>
          <a:xfrm>
            <a:off x="6419088" y="2743194"/>
            <a:ext cx="4489704" cy="3433769"/>
          </a:xfrm>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Πλαίσιο κράτησης θέσης ημερομηνίας 6"/>
          <p:cNvSpPr>
            <a:spLocks noGrp="1"/>
          </p:cNvSpPr>
          <p:nvPr>
            <p:ph type="dt" sz="half" idx="10"/>
          </p:nvPr>
        </p:nvSpPr>
        <p:spPr/>
        <p:txBody>
          <a:bodyPr/>
          <a:lstStyle/>
          <a:p>
            <a:fld id="{2CCFE9AC-F15C-4FA0-A6F1-298829FA691D}" type="datetimeFigureOut">
              <a:t>12/11/2019</a:t>
            </a:fld>
            <a:endParaRPr lang="el-GR"/>
          </a:p>
        </p:txBody>
      </p:sp>
      <p:sp>
        <p:nvSpPr>
          <p:cNvPr id="8" name="Πλαίσιο κράτησης θέσης υποσέλιδου 7"/>
          <p:cNvSpPr>
            <a:spLocks noGrp="1"/>
          </p:cNvSpPr>
          <p:nvPr>
            <p:ph type="ftr" sz="quarter" idx="11"/>
          </p:nvPr>
        </p:nvSpPr>
        <p:spPr/>
        <p:txBody>
          <a:bodyPr/>
          <a:lstStyle/>
          <a:p>
            <a:endParaRPr lang="el-GR"/>
          </a:p>
        </p:txBody>
      </p:sp>
      <p:sp>
        <p:nvSpPr>
          <p:cNvPr id="9" name="Πλαίσιο κράτησης θέσης αριθμού διαφάνειας 8"/>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ημερομηνίας 2"/>
          <p:cNvSpPr>
            <a:spLocks noGrp="1"/>
          </p:cNvSpPr>
          <p:nvPr>
            <p:ph type="dt" sz="half" idx="10"/>
          </p:nvPr>
        </p:nvSpPr>
        <p:spPr/>
        <p:txBody>
          <a:bodyPr/>
          <a:lstStyle/>
          <a:p>
            <a:fld id="{2CCFE9AC-F15C-4FA0-A6F1-298829FA691D}" type="datetimeFigureOut">
              <a:t>12/11/2019</a:t>
            </a:fld>
            <a:endParaRPr lang="el-GR"/>
          </a:p>
        </p:txBody>
      </p:sp>
      <p:sp>
        <p:nvSpPr>
          <p:cNvPr id="4" name="Πλαίσιο κράτησης θέσης υποσέλιδου 3"/>
          <p:cNvSpPr>
            <a:spLocks noGrp="1"/>
          </p:cNvSpPr>
          <p:nvPr>
            <p:ph type="ftr" sz="quarter" idx="11"/>
          </p:nvPr>
        </p:nvSpPr>
        <p:spPr/>
        <p:txBody>
          <a:bodyPr/>
          <a:lstStyle/>
          <a:p>
            <a:endParaRPr lang="el-GR"/>
          </a:p>
        </p:txBody>
      </p:sp>
      <p:sp>
        <p:nvSpPr>
          <p:cNvPr id="5" name="Πλαίσιο κράτησης θέσης αριθμού διαφάνειας 4"/>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Πλαίσιο κράτησης θέσης ημερομηνίας 1"/>
          <p:cNvSpPr>
            <a:spLocks noGrp="1"/>
          </p:cNvSpPr>
          <p:nvPr>
            <p:ph type="dt" sz="half" idx="10"/>
          </p:nvPr>
        </p:nvSpPr>
        <p:spPr/>
        <p:txBody>
          <a:bodyPr/>
          <a:lstStyle/>
          <a:p>
            <a:fld id="{2CCFE9AC-F15C-4FA0-A6F1-298829FA691D}" type="datetimeFigureOut">
              <a:t>12/11/2019</a:t>
            </a:fld>
            <a:endParaRPr lang="el-GR"/>
          </a:p>
        </p:txBody>
      </p:sp>
      <p:sp>
        <p:nvSpPr>
          <p:cNvPr id="3" name="Πλαίσιο κράτησης θέσης υποσέλιδου 2"/>
          <p:cNvSpPr>
            <a:spLocks noGrp="1"/>
          </p:cNvSpPr>
          <p:nvPr>
            <p:ph type="ftr" sz="quarter" idx="11"/>
          </p:nvPr>
        </p:nvSpPr>
        <p:spPr/>
        <p:txBody>
          <a:bodyPr/>
          <a:lstStyle/>
          <a:p>
            <a:endParaRPr lang="el-GR"/>
          </a:p>
        </p:txBody>
      </p:sp>
      <p:sp>
        <p:nvSpPr>
          <p:cNvPr id="4" name="Πλαίσιο κράτησης θέσης αριθμού διαφάνειας 3"/>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normAutofit/>
          </a:bodyPr>
          <a:lstStyle>
            <a:lvl1pPr latinLnBrk="0">
              <a:defRPr lang="el-GR" sz="3000"/>
            </a:lvl1p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idx="1"/>
          </p:nvPr>
        </p:nvSpPr>
        <p:spPr>
          <a:xfrm>
            <a:off x="5518896" y="2465294"/>
            <a:ext cx="5389895" cy="4392706"/>
          </a:xfrm>
        </p:spPr>
        <p:txBody>
          <a:bodyPr>
            <a:normAutofit/>
          </a:bodyPr>
          <a:lstStyle>
            <a:lvl1pPr latinLnBrk="0">
              <a:defRPr lang="el-GR" sz="22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κειμένου 3"/>
          <p:cNvSpPr>
            <a:spLocks noGrp="1"/>
          </p:cNvSpPr>
          <p:nvPr>
            <p:ph type="body" sz="half" idx="2"/>
          </p:nvPr>
        </p:nvSpPr>
        <p:spPr>
          <a:xfrm>
            <a:off x="1291818" y="2465294"/>
            <a:ext cx="3834874" cy="3711669"/>
          </a:xfrm>
        </p:spPr>
        <p:txBody>
          <a:bodyPr>
            <a:normAutofit/>
          </a:bodyPr>
          <a:lstStyle>
            <a:lvl1pPr marL="0" indent="0" latinLnBrk="0">
              <a:spcBef>
                <a:spcPts val="1500"/>
              </a:spcBef>
              <a:buNone/>
              <a:defRPr lang="el-GR" sz="22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Κάντε κλικ για να επεξεργαστείτε τα στυλ υποδείγματος κειμένου</a:t>
            </a:r>
          </a:p>
        </p:txBody>
      </p:sp>
      <p:sp>
        <p:nvSpPr>
          <p:cNvPr id="5" name="Πλαίσιο κράτησης θέσης ημερομηνίας 4"/>
          <p:cNvSpPr>
            <a:spLocks noGrp="1"/>
          </p:cNvSpPr>
          <p:nvPr>
            <p:ph type="dt" sz="half" idx="10"/>
          </p:nvPr>
        </p:nvSpPr>
        <p:spPr/>
        <p:txBody>
          <a:bodyPr/>
          <a:lstStyle/>
          <a:p>
            <a:fld id="{2CCFE9AC-F15C-4FA0-A6F1-298829FA691D}" type="datetimeFigureOut">
              <a:t>12/11/2019</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normAutofit/>
          </a:bodyPr>
          <a:lstStyle>
            <a:lvl1pPr latinLnBrk="0">
              <a:defRPr lang="el-GR" sz="3000"/>
            </a:lvl1pPr>
          </a:lstStyle>
          <a:p>
            <a:r>
              <a:rPr lang="el-GR"/>
              <a:t>Κάντε κλικ για να επεξεργαστείτε το στυλ υποδείγματος τίτλου</a:t>
            </a:r>
          </a:p>
        </p:txBody>
      </p:sp>
      <p:sp>
        <p:nvSpPr>
          <p:cNvPr id="3" name="Πλαίσιο κράτησης θέσης εικόνας 2"/>
          <p:cNvSpPr>
            <a:spLocks noGrp="1"/>
          </p:cNvSpPr>
          <p:nvPr>
            <p:ph type="pic" idx="1"/>
          </p:nvPr>
        </p:nvSpPr>
        <p:spPr>
          <a:xfrm>
            <a:off x="5518896" y="1828456"/>
            <a:ext cx="5389895" cy="5029544"/>
          </a:xfrm>
        </p:spPr>
        <p:txBody>
          <a:bodyPr tIns="1371600">
            <a:normAutofit/>
          </a:bodyPr>
          <a:lstStyle>
            <a:lvl1pPr marL="0" indent="0" algn="ctr" latinLnBrk="0">
              <a:buNone/>
              <a:defRPr lang="el-GR" sz="20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endParaRPr lang="el-GR"/>
          </a:p>
        </p:txBody>
      </p:sp>
      <p:sp>
        <p:nvSpPr>
          <p:cNvPr id="4" name="Πλαίσιο κράτησης θέσης κειμένου 3"/>
          <p:cNvSpPr>
            <a:spLocks noGrp="1"/>
          </p:cNvSpPr>
          <p:nvPr>
            <p:ph type="body" sz="half" idx="2"/>
          </p:nvPr>
        </p:nvSpPr>
        <p:spPr>
          <a:xfrm>
            <a:off x="1291819" y="2465293"/>
            <a:ext cx="3834874" cy="3711669"/>
          </a:xfrm>
        </p:spPr>
        <p:txBody>
          <a:bodyPr>
            <a:normAutofit/>
          </a:bodyPr>
          <a:lstStyle>
            <a:lvl1pPr marL="0" indent="0" latinLnBrk="0">
              <a:buNone/>
              <a:defRPr lang="el-GR" sz="22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Κάντε κλικ για να επεξεργαστείτε τα στυλ υποδείγματος κειμένου</a:t>
            </a:r>
          </a:p>
        </p:txBody>
      </p:sp>
      <p:sp>
        <p:nvSpPr>
          <p:cNvPr id="5" name="Πλαίσιο κράτησης θέσης ημερομηνίας 4"/>
          <p:cNvSpPr>
            <a:spLocks noGrp="1"/>
          </p:cNvSpPr>
          <p:nvPr>
            <p:ph type="dt" sz="half" idx="10"/>
          </p:nvPr>
        </p:nvSpPr>
        <p:spPr/>
        <p:txBody>
          <a:bodyPr/>
          <a:lstStyle/>
          <a:p>
            <a:fld id="{2CCFE9AC-F15C-4FA0-A6F1-298829FA691D}" type="datetimeFigureOut">
              <a:t>12/11/2019</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BD266BE7-899D-4075-917F-DBDE33B6B692}" type="slidenum">
              <a:t>‹#›</a:t>
            </a:fld>
            <a:endParaRPr lang="el-G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Πλαίσιο κράτησης θέσης τίτλου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a:p>
            <a:pPr lvl="5"/>
            <a:r>
              <a:rPr lang="el-GR"/>
              <a:t>Έκτο</a:t>
            </a:r>
          </a:p>
          <a:p>
            <a:pPr lvl="6"/>
            <a:r>
              <a:rPr lang="el-GR"/>
              <a:t>Έβδομο</a:t>
            </a:r>
          </a:p>
          <a:p>
            <a:pPr lvl="7"/>
            <a:r>
              <a:rPr lang="el-GR"/>
              <a:t>Όγδοο</a:t>
            </a:r>
          </a:p>
          <a:p>
            <a:pPr lvl="8"/>
            <a:r>
              <a:rPr lang="el-GR"/>
              <a:t>Ένατο</a:t>
            </a:r>
          </a:p>
        </p:txBody>
      </p:sp>
      <p:sp>
        <p:nvSpPr>
          <p:cNvPr id="4" name="Πλαίσιο κράτησης θέσης ημερομηνίας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latinLnBrk="0">
              <a:defRPr lang="el-GR" sz="1200">
                <a:solidFill>
                  <a:schemeClr val="tx1">
                    <a:tint val="75000"/>
                  </a:schemeClr>
                </a:solidFill>
              </a:defRPr>
            </a:lvl1pPr>
          </a:lstStyle>
          <a:p>
            <a:fld id="{2CCFE9AC-F15C-4FA0-A6F1-298829FA691D}" type="datetimeFigureOut">
              <a:t>12/11/2019</a:t>
            </a:fld>
            <a:endParaRPr lang="el-GR"/>
          </a:p>
        </p:txBody>
      </p:sp>
      <p:sp>
        <p:nvSpPr>
          <p:cNvPr id="5" name="Πλαίσιο κράτησης θέσης υποσέλιδου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latinLnBrk="0">
              <a:defRPr lang="el-GR" sz="1200">
                <a:solidFill>
                  <a:schemeClr val="tx1">
                    <a:tint val="75000"/>
                  </a:schemeClr>
                </a:solidFill>
              </a:defRPr>
            </a:lvl1pPr>
          </a:lstStyle>
          <a:p>
            <a:endParaRPr lang="el-GR"/>
          </a:p>
        </p:txBody>
      </p:sp>
      <p:sp>
        <p:nvSpPr>
          <p:cNvPr id="6" name="Πλαίσιο κράτησης θέσης αριθμού διαφάνειας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latinLnBrk="0">
              <a:defRPr lang="el-GR" sz="1200">
                <a:solidFill>
                  <a:schemeClr val="tx1">
                    <a:tint val="75000"/>
                  </a:schemeClr>
                </a:solidFill>
              </a:defRPr>
            </a:lvl1pPr>
          </a:lstStyle>
          <a:p>
            <a:fld id="{BD266BE7-899D-4075-917F-DBDE33B6B692}" type="slidenum">
              <a:t>‹#›</a:t>
            </a:fld>
            <a:endParaRPr lang="el-G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lang="el-G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lang="el-G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lang="el-G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lang="el-G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lang="el-G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lang="el-G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lang="el-G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lang="el-G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lang="el-G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lang="el-GR" sz="16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ΑΙΜΟΡΡΑΓΙΑ - ΣΟΚ</a:t>
            </a:r>
            <a:endParaRPr lang="el-GR" dirty="0"/>
          </a:p>
        </p:txBody>
      </p:sp>
      <p:sp>
        <p:nvSpPr>
          <p:cNvPr id="3" name="Υπότιτλος 2"/>
          <p:cNvSpPr>
            <a:spLocks noGrp="1"/>
          </p:cNvSpPr>
          <p:nvPr>
            <p:ph type="subTitle" idx="1"/>
          </p:nvPr>
        </p:nvSpPr>
        <p:spPr/>
        <p:txBody>
          <a:bodyPr/>
          <a:lstStyle/>
          <a:p>
            <a:r>
              <a:rPr lang="el-GR" dirty="0" smtClean="0"/>
              <a:t>Μαργιώλου Γεωργία</a:t>
            </a:r>
            <a:endParaRPr lang="el-GR" dirty="0"/>
          </a:p>
        </p:txBody>
      </p:sp>
      <p:pic>
        <p:nvPicPr>
          <p:cNvPr id="4" name="Εικόνα 3"/>
          <p:cNvPicPr>
            <a:picLocks noChangeAspect="1"/>
          </p:cNvPicPr>
          <p:nvPr/>
        </p:nvPicPr>
        <p:blipFill>
          <a:blip r:embed="rId2"/>
          <a:stretch>
            <a:fillRect/>
          </a:stretch>
        </p:blipFill>
        <p:spPr>
          <a:xfrm>
            <a:off x="8411633" y="1400282"/>
            <a:ext cx="3780367" cy="173736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Αντιμετώπιση της εξωτερικής </a:t>
            </a:r>
            <a:r>
              <a:rPr lang="el-GR" dirty="0" smtClean="0"/>
              <a:t>αιμορραγίας.</a:t>
            </a:r>
            <a:endParaRPr lang="el-GR" dirty="0"/>
          </a:p>
        </p:txBody>
      </p:sp>
      <p:sp>
        <p:nvSpPr>
          <p:cNvPr id="3" name="Θέση περιεχομένου 2"/>
          <p:cNvSpPr>
            <a:spLocks noGrp="1"/>
          </p:cNvSpPr>
          <p:nvPr>
            <p:ph idx="1"/>
          </p:nvPr>
        </p:nvSpPr>
        <p:spPr/>
        <p:txBody>
          <a:bodyPr>
            <a:normAutofit/>
          </a:bodyPr>
          <a:lstStyle/>
          <a:p>
            <a:r>
              <a:rPr lang="el-GR" dirty="0" smtClean="0"/>
              <a:t>Τραύματα </a:t>
            </a:r>
            <a:r>
              <a:rPr lang="el-GR" dirty="0"/>
              <a:t>που αιμορραγούν μπορεί να προκαλέσουν άγχος τόσο στον διασώστη όσο και στο θύμα</a:t>
            </a:r>
            <a:r>
              <a:rPr lang="el-GR" dirty="0" smtClean="0"/>
              <a:t>.</a:t>
            </a:r>
          </a:p>
          <a:p>
            <a:r>
              <a:rPr lang="el-GR" dirty="0" smtClean="0"/>
              <a:t> </a:t>
            </a:r>
            <a:r>
              <a:rPr lang="el-GR" dirty="0"/>
              <a:t>Φροντίστε να διατηρήσετε την ψυχραιμία σας και να καθησυχάσετε το θύμα. </a:t>
            </a:r>
            <a:endParaRPr lang="el-GR" dirty="0" smtClean="0"/>
          </a:p>
          <a:p>
            <a:r>
              <a:rPr lang="el-GR" dirty="0" smtClean="0"/>
              <a:t>Σκοπός </a:t>
            </a:r>
            <a:r>
              <a:rPr lang="el-GR" dirty="0"/>
              <a:t>σας κατά την αντιμετώπιση ενός τραύματος που αιμορραγεί είναι φυσικά το σταμάτημα της αιμορραγίας, </a:t>
            </a:r>
            <a:endParaRPr lang="el-GR" dirty="0" smtClean="0"/>
          </a:p>
          <a:p>
            <a:r>
              <a:rPr lang="el-GR" dirty="0"/>
              <a:t>Η</a:t>
            </a:r>
            <a:r>
              <a:rPr lang="el-GR" dirty="0" smtClean="0"/>
              <a:t> </a:t>
            </a:r>
            <a:r>
              <a:rPr lang="el-GR" dirty="0"/>
              <a:t>αποτροπή της εμφάνισης </a:t>
            </a:r>
            <a:r>
              <a:rPr lang="el-GR" dirty="0" smtClean="0"/>
              <a:t>καταπληξίας,</a:t>
            </a:r>
          </a:p>
          <a:p>
            <a:r>
              <a:rPr lang="el-GR" dirty="0" smtClean="0"/>
              <a:t>Ο </a:t>
            </a:r>
            <a:r>
              <a:rPr lang="el-GR" dirty="0"/>
              <a:t>περιορισμός της πιθανότητας λοίμωξης και η μεταφορά του τραυματία στο νοσοκομείο, αν χρειάζεται. </a:t>
            </a:r>
          </a:p>
        </p:txBody>
      </p:sp>
    </p:spTree>
    <p:extLst>
      <p:ext uri="{BB962C8B-B14F-4D97-AF65-F5344CB8AC3E}">
        <p14:creationId xmlns:p14="http://schemas.microsoft.com/office/powerpoint/2010/main" val="73024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80160" y="466343"/>
            <a:ext cx="9628632" cy="1362113"/>
          </a:xfrm>
        </p:spPr>
        <p:txBody>
          <a:bodyPr/>
          <a:lstStyle/>
          <a:p>
            <a:r>
              <a:rPr lang="el-GR" dirty="0" smtClean="0"/>
              <a:t>ΒΑΣΙΚΑ ΒΗΜΑΤΑ ΠΡΩΤΩΝ ΒΟΗΘΕΙΩΝ</a:t>
            </a:r>
            <a:endParaRPr lang="el-GR" dirty="0"/>
          </a:p>
        </p:txBody>
      </p:sp>
      <p:sp>
        <p:nvSpPr>
          <p:cNvPr id="3" name="Θέση περιεχομένου 2"/>
          <p:cNvSpPr>
            <a:spLocks noGrp="1"/>
          </p:cNvSpPr>
          <p:nvPr>
            <p:ph idx="1"/>
          </p:nvPr>
        </p:nvSpPr>
        <p:spPr>
          <a:xfrm>
            <a:off x="1280160" y="1828456"/>
            <a:ext cx="9537192" cy="4974335"/>
          </a:xfrm>
        </p:spPr>
        <p:txBody>
          <a:bodyPr>
            <a:noAutofit/>
          </a:bodyPr>
          <a:lstStyle/>
          <a:p>
            <a:r>
              <a:rPr lang="el-GR" sz="1600" dirty="0"/>
              <a:t>Εκτιμήστε γρήγορα το τραύμα, αφαιρώντας τα ρούχα που το καλύπτουν. </a:t>
            </a:r>
          </a:p>
          <a:p>
            <a:r>
              <a:rPr lang="el-GR" sz="1600" dirty="0"/>
              <a:t>Ελέγξτε αν υπάρχουν ξένα σώματα στο τραύμα</a:t>
            </a:r>
            <a:r>
              <a:rPr lang="el-GR" sz="1600" dirty="0" smtClean="0"/>
              <a:t>.</a:t>
            </a:r>
          </a:p>
          <a:p>
            <a:r>
              <a:rPr lang="el-GR" sz="1600" dirty="0" smtClean="0"/>
              <a:t> </a:t>
            </a:r>
            <a:r>
              <a:rPr lang="el-GR" sz="1600" dirty="0"/>
              <a:t>Φορέστε γάντια μιας χρήσης, κατά προτίμηση αποστειρωμένα, και ασκήστε άμεση πίεση στο σημείο που αιμορραγεί με τα δάχτυλα ή το χέρι σας για 5-10 λεπτά, χρησιμοποιώντας αποστειρωμένες γάζες ή ένα καθαρό πανί που δεν αφήνει χνούδια</a:t>
            </a:r>
            <a:r>
              <a:rPr lang="el-GR" sz="1600" dirty="0" smtClean="0"/>
              <a:t>.</a:t>
            </a:r>
          </a:p>
          <a:p>
            <a:r>
              <a:rPr lang="el-GR" sz="1600" dirty="0" smtClean="0"/>
              <a:t> </a:t>
            </a:r>
            <a:r>
              <a:rPr lang="el-GR" sz="1600" dirty="0"/>
              <a:t>Μπορείτε να ζητήσετε από τον τραυματία να ασκήσει πίεση ο ίδιος, εφόσον βέβαια είναι σε θέση να το κάνει. Αν οι πρώτες γάζες διαποτιστούν με αίμα, τοποθετήστε περισσότερες πάνω από τις πρώτες. </a:t>
            </a:r>
            <a:endParaRPr lang="el-GR" sz="1600" dirty="0" smtClean="0"/>
          </a:p>
          <a:p>
            <a:r>
              <a:rPr lang="el-GR" sz="1600" dirty="0" smtClean="0"/>
              <a:t>Αν </a:t>
            </a:r>
            <a:r>
              <a:rPr lang="el-GR" sz="1600" dirty="0"/>
              <a:t>υπάρχει ξένο σώμα στο τραύμα, ασκήστε πίεση από τα πλάγια του τραύματος, αποφεύγοντας να πιέσετε το ξένο σώμα και επομένως να το σπρώξετε βαθύτερα. </a:t>
            </a:r>
            <a:endParaRPr lang="el-GR" sz="1600" dirty="0" smtClean="0"/>
          </a:p>
          <a:p>
            <a:r>
              <a:rPr lang="el-GR" sz="1600" dirty="0" smtClean="0"/>
              <a:t>Ανυψώστε </a:t>
            </a:r>
            <a:r>
              <a:rPr lang="el-GR" sz="1600" dirty="0"/>
              <a:t>το τραυματισμένο μέλος ψηλότερα από το επίπεδο της καρδιάς, ώστε να περιοριστεί η αιμορραγία. </a:t>
            </a:r>
            <a:endParaRPr lang="el-GR" sz="1600" dirty="0" smtClean="0"/>
          </a:p>
          <a:p>
            <a:r>
              <a:rPr lang="el-GR" sz="1600" dirty="0" smtClean="0"/>
              <a:t>Ξαπλώστε </a:t>
            </a:r>
            <a:r>
              <a:rPr lang="el-GR" sz="1600" dirty="0"/>
              <a:t>το θύμα στο έδαφος, ιδιαίτερα αν υποψιάζεστε ότι η απώλεια αίματος είναι σημαντική ή αν διαπιστώσετε σημεία καταπληξίας. </a:t>
            </a:r>
            <a:endParaRPr lang="el-GR" sz="1600" dirty="0" smtClean="0"/>
          </a:p>
          <a:p>
            <a:endParaRPr lang="el-GR" sz="1600" dirty="0"/>
          </a:p>
        </p:txBody>
      </p:sp>
      <p:pic>
        <p:nvPicPr>
          <p:cNvPr id="4" name="Εικόνα 3"/>
          <p:cNvPicPr>
            <a:picLocks noChangeAspect="1"/>
          </p:cNvPicPr>
          <p:nvPr/>
        </p:nvPicPr>
        <p:blipFill>
          <a:blip r:embed="rId2"/>
          <a:stretch>
            <a:fillRect/>
          </a:stretch>
        </p:blipFill>
        <p:spPr>
          <a:xfrm>
            <a:off x="9242298" y="647890"/>
            <a:ext cx="2705100" cy="1666875"/>
          </a:xfrm>
          <a:prstGeom prst="rect">
            <a:avLst/>
          </a:prstGeom>
        </p:spPr>
      </p:pic>
    </p:spTree>
    <p:extLst>
      <p:ext uri="{BB962C8B-B14F-4D97-AF65-F5344CB8AC3E}">
        <p14:creationId xmlns:p14="http://schemas.microsoft.com/office/powerpoint/2010/main" val="257916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ΒΑΣΙΚΑ ΒΗΜΑΤΑ ΠΡΩΤΩΝ ΒΟΗΘΕΙΩΝ</a:t>
            </a:r>
            <a:endParaRPr lang="el-GR" dirty="0"/>
          </a:p>
        </p:txBody>
      </p:sp>
      <p:sp>
        <p:nvSpPr>
          <p:cNvPr id="3" name="Θέση περιεχομένου 2"/>
          <p:cNvSpPr>
            <a:spLocks noGrp="1"/>
          </p:cNvSpPr>
          <p:nvPr>
            <p:ph idx="1"/>
          </p:nvPr>
        </p:nvSpPr>
        <p:spPr>
          <a:xfrm>
            <a:off x="1280160" y="1911097"/>
            <a:ext cx="9628632" cy="4946904"/>
          </a:xfrm>
        </p:spPr>
        <p:txBody>
          <a:bodyPr>
            <a:normAutofit fontScale="85000" lnSpcReduction="20000"/>
          </a:bodyPr>
          <a:lstStyle/>
          <a:p>
            <a:r>
              <a:rPr lang="el-GR" sz="2400" dirty="0"/>
              <a:t>Σταθεροποιήστε τις γάζες στο τραύμα με επίδεσμο, ο οποίος είναι εφαρμοστός, αλλά όχι σφιχτός. </a:t>
            </a:r>
          </a:p>
          <a:p>
            <a:r>
              <a:rPr lang="el-GR" sz="2400" dirty="0"/>
              <a:t>Ελέγξτε την κυκλοφορία του αίματος περιφερικά του τραύματος και χαλαρώστε τον επίδεσμο αν υποψιάζεστε ότι παρακωλύεται.</a:t>
            </a:r>
          </a:p>
          <a:p>
            <a:r>
              <a:rPr lang="el-GR" sz="2400" dirty="0"/>
              <a:t> Η άμεση πίεση σε σημεία κεντρικών αρτηριών μακριά από το τραύμα ή η χρήση ίσχαιμων περιδέσεων δεν είναι ενέργειες πρώτης γραμμής. Εφαρμόζονται μόνο σε περιπτώσεις μεγάλων αρτηριακών αιμορραγιών και κατά προτίμηση από εκπαιδευμένο υγειονομικό προσωπικό που διαθέτει τον κατάλληλο εξοπλισμό.</a:t>
            </a:r>
          </a:p>
          <a:p>
            <a:r>
              <a:rPr lang="el-GR" dirty="0" smtClean="0"/>
              <a:t>Για </a:t>
            </a:r>
            <a:r>
              <a:rPr lang="el-GR" dirty="0"/>
              <a:t>τον καθαρισμό των </a:t>
            </a:r>
            <a:r>
              <a:rPr lang="el-GR" dirty="0" smtClean="0"/>
              <a:t>τραυμάτων αρχικά </a:t>
            </a:r>
            <a:r>
              <a:rPr lang="el-GR" dirty="0"/>
              <a:t>πρέπει να γίνει πλύση με καθαρό τρεχούμενο νερό ή αποστειρωμένο φυσιολογικό ορό και αποστειρωμένες γάζες</a:t>
            </a:r>
            <a:r>
              <a:rPr lang="el-GR" dirty="0" smtClean="0"/>
              <a:t>.</a:t>
            </a:r>
          </a:p>
          <a:p>
            <a:r>
              <a:rPr lang="el-GR" dirty="0" smtClean="0"/>
              <a:t> </a:t>
            </a:r>
            <a:r>
              <a:rPr lang="el-GR" dirty="0"/>
              <a:t>Φροντίστε η φορά της κίνησης που κάνετε για να καθαρίσετε το τραύμα να μη μεταφέρει μικρόβια προς το τραύμα. </a:t>
            </a:r>
            <a:endParaRPr lang="el-GR" dirty="0" smtClean="0"/>
          </a:p>
          <a:p>
            <a:r>
              <a:rPr lang="el-GR" dirty="0" smtClean="0"/>
              <a:t>Αν </a:t>
            </a:r>
            <a:r>
              <a:rPr lang="el-GR" dirty="0"/>
              <a:t>το μέγεθος του τραύματος είναι μεγάλο, ενδεχομένως απαιτηθεί συρραφή, αντιβιοτική αγωγή και ιατρική παρακολούθηση. </a:t>
            </a:r>
            <a:endParaRPr lang="el-GR" dirty="0" smtClean="0"/>
          </a:p>
          <a:p>
            <a:r>
              <a:rPr lang="el-GR" dirty="0" smtClean="0"/>
              <a:t>Ρωτήστε </a:t>
            </a:r>
            <a:r>
              <a:rPr lang="el-GR" dirty="0"/>
              <a:t>τον τραυματία αν έχει εμβολιαστεί για τέτανο.</a:t>
            </a:r>
          </a:p>
        </p:txBody>
      </p:sp>
    </p:spTree>
    <p:extLst>
      <p:ext uri="{BB962C8B-B14F-4D97-AF65-F5344CB8AC3E}">
        <p14:creationId xmlns:p14="http://schemas.microsoft.com/office/powerpoint/2010/main" val="213356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65176" y="164592"/>
            <a:ext cx="11466576" cy="6620256"/>
          </a:xfrm>
          <a:prstGeom prst="rect">
            <a:avLst/>
          </a:prstGeom>
        </p:spPr>
      </p:pic>
    </p:spTree>
    <p:extLst>
      <p:ext uri="{BB962C8B-B14F-4D97-AF65-F5344CB8AC3E}">
        <p14:creationId xmlns:p14="http://schemas.microsoft.com/office/powerpoint/2010/main" val="334399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516329" y="0"/>
            <a:ext cx="9159342" cy="6858000"/>
          </a:xfrm>
          <a:prstGeom prst="rect">
            <a:avLst/>
          </a:prstGeom>
        </p:spPr>
      </p:pic>
    </p:spTree>
    <p:extLst>
      <p:ext uri="{BB962C8B-B14F-4D97-AF65-F5344CB8AC3E}">
        <p14:creationId xmlns:p14="http://schemas.microsoft.com/office/powerpoint/2010/main" val="200177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16736" y="297994"/>
            <a:ext cx="8403336" cy="6276542"/>
          </a:xfrm>
          <a:prstGeom prst="rect">
            <a:avLst/>
          </a:prstGeom>
        </p:spPr>
      </p:pic>
    </p:spTree>
    <p:extLst>
      <p:ext uri="{BB962C8B-B14F-4D97-AF65-F5344CB8AC3E}">
        <p14:creationId xmlns:p14="http://schemas.microsoft.com/office/powerpoint/2010/main" val="6265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ΡΙΝΟΡΡΑΓΙΑ</a:t>
            </a:r>
            <a:endParaRPr lang="el-GR" dirty="0"/>
          </a:p>
        </p:txBody>
      </p:sp>
      <p:sp>
        <p:nvSpPr>
          <p:cNvPr id="3" name="Θέση περιεχομένου 2"/>
          <p:cNvSpPr>
            <a:spLocks noGrp="1"/>
          </p:cNvSpPr>
          <p:nvPr>
            <p:ph idx="1"/>
          </p:nvPr>
        </p:nvSpPr>
        <p:spPr>
          <a:xfrm>
            <a:off x="1097280" y="1828456"/>
            <a:ext cx="9811512" cy="5029543"/>
          </a:xfrm>
        </p:spPr>
        <p:txBody>
          <a:bodyPr>
            <a:normAutofit fontScale="85000" lnSpcReduction="20000"/>
          </a:bodyPr>
          <a:lstStyle/>
          <a:p>
            <a:pPr marL="0" indent="0">
              <a:buNone/>
            </a:pPr>
            <a:r>
              <a:rPr lang="el-GR" b="1" u="sng" dirty="0"/>
              <a:t>Ε</a:t>
            </a:r>
            <a:r>
              <a:rPr lang="el-GR" b="1" u="sng" dirty="0" smtClean="0"/>
              <a:t>ίναι </a:t>
            </a:r>
            <a:r>
              <a:rPr lang="el-GR" b="1" u="sng" dirty="0"/>
              <a:t>η αιμορραγία από τη μύτη</a:t>
            </a:r>
            <a:r>
              <a:rPr lang="el-GR" b="1" u="sng" dirty="0" smtClean="0"/>
              <a:t>.</a:t>
            </a:r>
          </a:p>
          <a:p>
            <a:pPr marL="0" indent="0">
              <a:buNone/>
            </a:pPr>
            <a:r>
              <a:rPr lang="el-GR" dirty="0" smtClean="0"/>
              <a:t>Είναι </a:t>
            </a:r>
            <a:r>
              <a:rPr lang="el-GR" dirty="0"/>
              <a:t>συχνότερη σε άτομα ηλικίας 2-10 και 50-80 ετών και οφείλεται σε ρήξη μικρών αγγείων που βρίσκονται στα ρουθούνια και κυρίως στο διάφραγμα, το οποίο είναι το ενδιάμεσο χώρισμα των δύο ρουθουνιών. </a:t>
            </a:r>
            <a:endParaRPr lang="el-GR" dirty="0" smtClean="0"/>
          </a:p>
          <a:p>
            <a:pPr marL="0" indent="0">
              <a:buNone/>
            </a:pPr>
            <a:r>
              <a:rPr lang="el-GR" b="1" dirty="0" smtClean="0"/>
              <a:t>ΑΙΤΙΕΣ:</a:t>
            </a:r>
            <a:r>
              <a:rPr lang="el-GR" dirty="0" smtClean="0"/>
              <a:t> Τραυματισμοί </a:t>
            </a:r>
            <a:r>
              <a:rPr lang="el-GR" dirty="0"/>
              <a:t>στο πρόσωπο, δυνατό φτέρνισμα, σκάλισμα ή φύσημα της μύτης, λοιμώξεις και αλλεργίες είναι συχνά αίτια ρινορραγίας</a:t>
            </a:r>
            <a:r>
              <a:rPr lang="el-GR" dirty="0" smtClean="0"/>
              <a:t>.</a:t>
            </a:r>
          </a:p>
          <a:p>
            <a:pPr marL="0" indent="0">
              <a:buNone/>
            </a:pPr>
            <a:r>
              <a:rPr lang="el-GR" dirty="0" smtClean="0"/>
              <a:t> </a:t>
            </a:r>
            <a:r>
              <a:rPr lang="el-GR" dirty="0"/>
              <a:t>Όταν σε τραυματία με κρανιοεγκεφαλική κάκωση υπάρχει ρινορραγία με προσμείξεις διαφανούς σαν νερό υγρού, υποψιαστείτε κάταγμα της </a:t>
            </a:r>
            <a:r>
              <a:rPr lang="el-GR" dirty="0" smtClean="0"/>
              <a:t>βάσης </a:t>
            </a:r>
            <a:r>
              <a:rPr lang="el-GR" dirty="0"/>
              <a:t>του </a:t>
            </a:r>
            <a:r>
              <a:rPr lang="el-GR" dirty="0" smtClean="0"/>
              <a:t>κρανίου.</a:t>
            </a:r>
          </a:p>
          <a:p>
            <a:pPr marL="0" indent="0">
              <a:buNone/>
            </a:pPr>
            <a:r>
              <a:rPr lang="el-GR" dirty="0" smtClean="0"/>
              <a:t> </a:t>
            </a:r>
            <a:r>
              <a:rPr lang="el-GR" dirty="0"/>
              <a:t>Στα παιδιά, ξένα σώματα που τα ίδια έχουν βάλει στα ρουθούνια τους από περιέργεια ή για παιχνίδι μπορεί επίσης να προκαλέσουν αιμορραγία. Σε μεγαλύτερες ηλικίες, ενδεχόμενη λήψη αντιπηκτικών φαρμάκων, διαταραχές της πήξης του αίματος ή όγκοι, επιπρόσθετα με τα προαναφερθέντα αίτια, πρέπει να διερευνώνται διεξοδικότερα, ιδιαίτερα όταν οι ρινορραγίες είναι συχνές ή σταματούν δύσκολα. Η απώλεια αίματος από μια ρινορραγία είναι συνήθως μικρή και σπάνια μπορεί να φτάσει σε σημείο που να </a:t>
            </a:r>
            <a:r>
              <a:rPr lang="el-GR" dirty="0" smtClean="0"/>
              <a:t>προκαλέσει </a:t>
            </a:r>
            <a:r>
              <a:rPr lang="el-GR" dirty="0"/>
              <a:t>ζάλη, αίσθημα αδυναμίας, σύγχυση και τάση προς λιποθυμία. Αν το αίμα ερεθίζει το φάρυγγα ή συγκεντρώνεται στο στομάχι, μπορεί να προκαλέσει ναυτία και έμετο. Ο σημαντικότερος κίνδυνος είναι η είσοδος του αίματος στον αεραγωγό. </a:t>
            </a:r>
          </a:p>
        </p:txBody>
      </p:sp>
    </p:spTree>
    <p:extLst>
      <p:ext uri="{BB962C8B-B14F-4D97-AF65-F5344CB8AC3E}">
        <p14:creationId xmlns:p14="http://schemas.microsoft.com/office/powerpoint/2010/main" val="334545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πρώτες βοήθειες σε περίπτωση ρινορραγίας</a:t>
            </a:r>
          </a:p>
        </p:txBody>
      </p:sp>
      <p:sp>
        <p:nvSpPr>
          <p:cNvPr id="3" name="Θέση περιεχομένου 2"/>
          <p:cNvSpPr>
            <a:spLocks noGrp="1"/>
          </p:cNvSpPr>
          <p:nvPr>
            <p:ph idx="1"/>
          </p:nvPr>
        </p:nvSpPr>
        <p:spPr>
          <a:xfrm>
            <a:off x="1280160" y="1828457"/>
            <a:ext cx="9628632" cy="5175848"/>
          </a:xfrm>
        </p:spPr>
        <p:txBody>
          <a:bodyPr>
            <a:normAutofit fontScale="70000" lnSpcReduction="20000"/>
          </a:bodyPr>
          <a:lstStyle/>
          <a:p>
            <a:pPr marL="0" indent="0">
              <a:buNone/>
            </a:pPr>
            <a:r>
              <a:rPr lang="el-GR" b="1" u="sng" dirty="0" smtClean="0"/>
              <a:t>ΣΚΟΠΟΣ: </a:t>
            </a:r>
            <a:r>
              <a:rPr lang="el-GR" dirty="0" smtClean="0"/>
              <a:t>αποσκοπούν </a:t>
            </a:r>
            <a:r>
              <a:rPr lang="el-GR" dirty="0"/>
              <a:t>στο σταμάτημα της αιμορραγίας και στην προστασία του αεραγωγού</a:t>
            </a:r>
            <a:r>
              <a:rPr lang="el-GR" dirty="0" smtClean="0"/>
              <a:t>.</a:t>
            </a:r>
          </a:p>
          <a:p>
            <a:pPr marL="0" indent="0">
              <a:buNone/>
            </a:pPr>
            <a:r>
              <a:rPr lang="el-GR" dirty="0" smtClean="0"/>
              <a:t>ΒΗΜΑΤΑ:</a:t>
            </a:r>
          </a:p>
          <a:p>
            <a:pPr marL="0" indent="0">
              <a:buNone/>
            </a:pPr>
            <a:r>
              <a:rPr lang="el-GR" dirty="0" smtClean="0"/>
              <a:t> </a:t>
            </a:r>
            <a:r>
              <a:rPr lang="el-GR" dirty="0"/>
              <a:t>Καθησυχάστε τον πάσχοντα και βάλτε τον να καθίσει. </a:t>
            </a:r>
            <a:endParaRPr lang="el-GR" dirty="0" smtClean="0"/>
          </a:p>
          <a:p>
            <a:pPr marL="0" indent="0">
              <a:buNone/>
            </a:pPr>
            <a:r>
              <a:rPr lang="el-GR" dirty="0" smtClean="0"/>
              <a:t>Συμβουλέψτε </a:t>
            </a:r>
            <a:r>
              <a:rPr lang="el-GR" dirty="0"/>
              <a:t>τον να γείρει το κεφάλι προς τα εμπρός και πιέστε τα ρουθούνια του μεταξύ του δείκτη και του αντίχειρά σας για περίπου 10 λεπτά</a:t>
            </a:r>
            <a:r>
              <a:rPr lang="el-GR" dirty="0" smtClean="0"/>
              <a:t>.</a:t>
            </a:r>
          </a:p>
          <a:p>
            <a:pPr marL="0" indent="0">
              <a:buNone/>
            </a:pPr>
            <a:r>
              <a:rPr lang="el-GR" dirty="0" smtClean="0"/>
              <a:t> </a:t>
            </a:r>
            <a:r>
              <a:rPr lang="el-GR" dirty="0"/>
              <a:t>Η πίεση πρέπει να είναι συνεχής και να εφαρμόζεται στο μαλακό μέρος των ρουθουνιών, ακριβώς κάτω από το σκληρό μέρος της μύτης. Υπάρχουν επίσης ειδικές λαβίδες που ασκούν πίεση στα ρουθούνια. </a:t>
            </a:r>
            <a:endParaRPr lang="el-GR" dirty="0" smtClean="0"/>
          </a:p>
          <a:p>
            <a:pPr marL="0" indent="0">
              <a:buNone/>
            </a:pPr>
            <a:r>
              <a:rPr lang="el-GR" dirty="0" smtClean="0"/>
              <a:t>Εξηγήστε </a:t>
            </a:r>
            <a:r>
              <a:rPr lang="el-GR" dirty="0"/>
              <a:t>του ότι ο βήχας, το φτύσιμο, οι κινήσεις κατάποσης, η ομιλία και το φύσημα της μύτης μπορεί να παρεμποδίζουν το σχηματισμό θρόμβων, άρα και το σταμάτημα τις αιμορραγίας, και γι’ αυτό θα πρέπει να αποφεύγονται. </a:t>
            </a:r>
            <a:endParaRPr lang="el-GR" dirty="0" smtClean="0"/>
          </a:p>
          <a:p>
            <a:pPr marL="0" indent="0">
              <a:buNone/>
            </a:pPr>
            <a:r>
              <a:rPr lang="el-GR" dirty="0" smtClean="0"/>
              <a:t>Σκουπίστε </a:t>
            </a:r>
            <a:r>
              <a:rPr lang="el-GR" dirty="0"/>
              <a:t>το αίμα που πιθανόν διαφεύγει από τα ρουθούνια. </a:t>
            </a:r>
            <a:endParaRPr lang="el-GR" dirty="0" smtClean="0"/>
          </a:p>
          <a:p>
            <a:pPr marL="0" indent="0">
              <a:buNone/>
            </a:pPr>
            <a:r>
              <a:rPr lang="el-GR" dirty="0" smtClean="0"/>
              <a:t>Αν </a:t>
            </a:r>
            <a:r>
              <a:rPr lang="el-GR" dirty="0"/>
              <a:t>μετά από 10 λεπτά πίεσης των ρουθουνιών η αιμορραγία συνεχίζει, εφαρμόστε πίεση για ακόμα δύο περιόδους των 10 λεπτών κάθε φορά. </a:t>
            </a:r>
            <a:endParaRPr lang="el-GR" dirty="0" smtClean="0"/>
          </a:p>
          <a:p>
            <a:pPr marL="0" indent="0">
              <a:buNone/>
            </a:pPr>
            <a:r>
              <a:rPr lang="el-GR" dirty="0" smtClean="0"/>
              <a:t>Σε </a:t>
            </a:r>
            <a:r>
              <a:rPr lang="el-GR" dirty="0"/>
              <a:t>ορισμένες περιπτώσεις μπορεί να χρειαστεί να βάλετε μια γάζα στο ρουθούνι για να σταματήσει η αιμορραγία από την πίεση που θα ασκηθεί. Φροντίστε ώστε να μην υπάρξει κίνδυνος μετακίνησης της γάζας στο εσωτερικό του ρουθουνιού, κάνοντας δύσκολη έτσι στη συνέχεια την αφαίρεσή της</a:t>
            </a:r>
            <a:r>
              <a:rPr lang="el-GR" dirty="0" smtClean="0"/>
              <a:t>.</a:t>
            </a:r>
          </a:p>
          <a:p>
            <a:pPr marL="0" indent="0">
              <a:buNone/>
            </a:pPr>
            <a:r>
              <a:rPr lang="el-GR" dirty="0" smtClean="0"/>
              <a:t> </a:t>
            </a:r>
            <a:r>
              <a:rPr lang="el-GR" dirty="0"/>
              <a:t>Όταν σταματήσει η αιμορραγία, συστήστε ανάπαυση για μερικές ώρες και αποφυγή δραστηριοτήτων ή «φύσημα» της μύτης, για να μην επαναληφθεί η αιμορραγία. </a:t>
            </a:r>
          </a:p>
        </p:txBody>
      </p:sp>
    </p:spTree>
    <p:extLst>
      <p:ext uri="{BB962C8B-B14F-4D97-AF65-F5344CB8AC3E}">
        <p14:creationId xmlns:p14="http://schemas.microsoft.com/office/powerpoint/2010/main" val="69212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Αναζητήστε ιατρική βοήθεια όταν:</a:t>
            </a:r>
          </a:p>
        </p:txBody>
      </p:sp>
      <p:sp>
        <p:nvSpPr>
          <p:cNvPr id="3" name="Θέση περιεχομένου 2"/>
          <p:cNvSpPr>
            <a:spLocks noGrp="1"/>
          </p:cNvSpPr>
          <p:nvPr>
            <p:ph idx="1"/>
          </p:nvPr>
        </p:nvSpPr>
        <p:spPr>
          <a:xfrm>
            <a:off x="1280160" y="2190749"/>
            <a:ext cx="9628632" cy="4438651"/>
          </a:xfrm>
        </p:spPr>
        <p:txBody>
          <a:bodyPr>
            <a:normAutofit fontScale="92500"/>
          </a:bodyPr>
          <a:lstStyle/>
          <a:p>
            <a:pPr marL="0" indent="0">
              <a:buNone/>
            </a:pPr>
            <a:r>
              <a:rPr lang="el-GR" dirty="0" smtClean="0"/>
              <a:t>●  </a:t>
            </a:r>
            <a:r>
              <a:rPr lang="el-GR" dirty="0"/>
              <a:t>Η αιμορραγία δεν σταματά</a:t>
            </a:r>
            <a:r>
              <a:rPr lang="el-GR" dirty="0" smtClean="0"/>
              <a:t>.</a:t>
            </a:r>
          </a:p>
          <a:p>
            <a:pPr marL="0" indent="0">
              <a:buNone/>
            </a:pPr>
            <a:r>
              <a:rPr lang="el-GR" dirty="0" smtClean="0"/>
              <a:t>●  </a:t>
            </a:r>
            <a:r>
              <a:rPr lang="el-GR" dirty="0"/>
              <a:t>Ο πάσχων έχει γνωστή διαταραχή της πήξης του αίματος (ενδεικτικά, μπορεί να κάνει εύκολα μώλωπες [μελανιές]) ή λαμβάνει αντιπηκτικά φάρμακα, ασπιρίνη ή αντιφλεγμονώδη. </a:t>
            </a:r>
            <a:endParaRPr lang="el-GR" dirty="0" smtClean="0"/>
          </a:p>
          <a:p>
            <a:pPr marL="0" indent="0">
              <a:buNone/>
            </a:pPr>
            <a:r>
              <a:rPr lang="el-GR" dirty="0" smtClean="0"/>
              <a:t>●  </a:t>
            </a:r>
            <a:r>
              <a:rPr lang="el-GR" dirty="0"/>
              <a:t>Έχουν συμβεί και άλλα επεισόδια ρινορραγίας σε μικρό χρονικό διάστημα. </a:t>
            </a:r>
            <a:endParaRPr lang="el-GR" dirty="0" smtClean="0"/>
          </a:p>
          <a:p>
            <a:pPr marL="0" indent="0">
              <a:buNone/>
            </a:pPr>
            <a:r>
              <a:rPr lang="el-GR" dirty="0" smtClean="0"/>
              <a:t>●  </a:t>
            </a:r>
            <a:r>
              <a:rPr lang="el-GR" dirty="0"/>
              <a:t>Η ρινορραγία οφείλεται σε τραύμα – πιθανότατα σε κάταγμα των ρινικών οστών. </a:t>
            </a:r>
            <a:endParaRPr lang="el-GR" dirty="0" smtClean="0"/>
          </a:p>
          <a:p>
            <a:pPr marL="0" indent="0">
              <a:buNone/>
            </a:pPr>
            <a:r>
              <a:rPr lang="el-GR" dirty="0" smtClean="0"/>
              <a:t>●  </a:t>
            </a:r>
            <a:r>
              <a:rPr lang="el-GR" dirty="0"/>
              <a:t>Υπάρχουν και άλλες εστίες αιμορραγίας</a:t>
            </a:r>
            <a:r>
              <a:rPr lang="el-GR" dirty="0" smtClean="0"/>
              <a:t>.</a:t>
            </a:r>
          </a:p>
          <a:p>
            <a:pPr marL="0" indent="0">
              <a:buNone/>
            </a:pPr>
            <a:r>
              <a:rPr lang="el-GR" dirty="0" smtClean="0"/>
              <a:t>●  </a:t>
            </a:r>
            <a:r>
              <a:rPr lang="el-GR" dirty="0"/>
              <a:t>Ο πάσχων αισθάνεται αδύναμος και έχει τάση λιποθυμίας. </a:t>
            </a:r>
            <a:endParaRPr lang="el-GR" dirty="0" smtClean="0"/>
          </a:p>
          <a:p>
            <a:pPr marL="0" indent="0">
              <a:buNone/>
            </a:pPr>
            <a:r>
              <a:rPr lang="el-GR" dirty="0" smtClean="0"/>
              <a:t>●  </a:t>
            </a:r>
            <a:r>
              <a:rPr lang="el-GR" dirty="0"/>
              <a:t>Υπάρχει δερματικό εξάνθημα και πυρετός πάνω από 38,5οC. ●  Ο πάσχων έχει πρόσφατα λάβει χημειοθεραπεία.</a:t>
            </a:r>
          </a:p>
          <a:p>
            <a:endParaRPr lang="el-GR" dirty="0"/>
          </a:p>
        </p:txBody>
      </p:sp>
    </p:spTree>
    <p:extLst>
      <p:ext uri="{BB962C8B-B14F-4D97-AF65-F5344CB8AC3E}">
        <p14:creationId xmlns:p14="http://schemas.microsoft.com/office/powerpoint/2010/main" val="16111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2194560" y="2521440"/>
            <a:ext cx="6989762" cy="3200132"/>
          </a:xfrm>
          <a:prstGeom prst="rect">
            <a:avLst/>
          </a:prstGeom>
        </p:spPr>
      </p:pic>
    </p:spTree>
    <p:extLst>
      <p:ext uri="{BB962C8B-B14F-4D97-AF65-F5344CB8AC3E}">
        <p14:creationId xmlns:p14="http://schemas.microsoft.com/office/powerpoint/2010/main" val="214537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Κυκλοφορικό Σύστημα</a:t>
            </a:r>
            <a:endParaRPr lang="el-GR" dirty="0"/>
          </a:p>
        </p:txBody>
      </p:sp>
      <p:pic>
        <p:nvPicPr>
          <p:cNvPr id="3" name="Εικόνα 2"/>
          <p:cNvPicPr>
            <a:picLocks noChangeAspect="1"/>
          </p:cNvPicPr>
          <p:nvPr/>
        </p:nvPicPr>
        <p:blipFill>
          <a:blip r:embed="rId2"/>
          <a:stretch>
            <a:fillRect/>
          </a:stretch>
        </p:blipFill>
        <p:spPr>
          <a:xfrm>
            <a:off x="548640" y="1828456"/>
            <a:ext cx="10536936" cy="5157560"/>
          </a:xfrm>
          <a:prstGeom prst="rect">
            <a:avLst/>
          </a:prstGeom>
        </p:spPr>
      </p:pic>
    </p:spTree>
    <p:extLst>
      <p:ext uri="{BB962C8B-B14F-4D97-AF65-F5344CB8AC3E}">
        <p14:creationId xmlns:p14="http://schemas.microsoft.com/office/powerpoint/2010/main" val="130023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95657" y="0"/>
            <a:ext cx="10200686" cy="7726680"/>
          </a:xfrm>
          <a:prstGeom prst="rect">
            <a:avLst/>
          </a:prstGeom>
        </p:spPr>
      </p:pic>
    </p:spTree>
    <p:extLst>
      <p:ext uri="{BB962C8B-B14F-4D97-AF65-F5344CB8AC3E}">
        <p14:creationId xmlns:p14="http://schemas.microsoft.com/office/powerpoint/2010/main" val="96909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ωτορραγία</a:t>
            </a:r>
          </a:p>
        </p:txBody>
      </p:sp>
      <p:sp>
        <p:nvSpPr>
          <p:cNvPr id="3" name="Θέση περιεχομένου 2"/>
          <p:cNvSpPr>
            <a:spLocks noGrp="1"/>
          </p:cNvSpPr>
          <p:nvPr>
            <p:ph idx="1"/>
          </p:nvPr>
        </p:nvSpPr>
        <p:spPr>
          <a:xfrm>
            <a:off x="1280160" y="2190749"/>
            <a:ext cx="9628632" cy="4475227"/>
          </a:xfrm>
        </p:spPr>
        <p:txBody>
          <a:bodyPr>
            <a:normAutofit fontScale="92500" lnSpcReduction="10000"/>
          </a:bodyPr>
          <a:lstStyle/>
          <a:p>
            <a:pPr marL="0" indent="0">
              <a:buNone/>
            </a:pPr>
            <a:r>
              <a:rPr lang="el-GR" b="1" u="sng" dirty="0"/>
              <a:t> Αιμορραγία από το </a:t>
            </a:r>
            <a:r>
              <a:rPr lang="el-GR" b="1" u="sng" dirty="0" smtClean="0"/>
              <a:t>αυτί,</a:t>
            </a:r>
          </a:p>
          <a:p>
            <a:pPr marL="0" indent="0">
              <a:buNone/>
            </a:pPr>
            <a:r>
              <a:rPr lang="el-GR" b="1" u="sng" dirty="0" smtClean="0"/>
              <a:t>ΑΙΤΙΕΣ: </a:t>
            </a:r>
            <a:r>
              <a:rPr lang="el-GR" dirty="0"/>
              <a:t>οφείλεται συνήθως σε τραυματισμό του </a:t>
            </a:r>
            <a:r>
              <a:rPr lang="el-GR" dirty="0" smtClean="0"/>
              <a:t>τυμπάνου </a:t>
            </a:r>
            <a:r>
              <a:rPr lang="el-GR" dirty="0"/>
              <a:t>(π.χ. ύστερα από μια έκρηξη), σε λοιμώξεις, σε κατάγματα της βάσης του κρανίου, σε κακώσεις του αυτιού ή της κεφαλής. </a:t>
            </a:r>
            <a:endParaRPr lang="el-GR" dirty="0" smtClean="0"/>
          </a:p>
          <a:p>
            <a:pPr marL="0" indent="0">
              <a:buNone/>
            </a:pPr>
            <a:r>
              <a:rPr lang="el-GR" dirty="0" smtClean="0"/>
              <a:t>Η </a:t>
            </a:r>
            <a:r>
              <a:rPr lang="el-GR" dirty="0"/>
              <a:t>πρόσμειξη διαυγούς υγρού σαν νερό </a:t>
            </a:r>
            <a:r>
              <a:rPr lang="el-GR" dirty="0" smtClean="0"/>
              <a:t>στο αίμα </a:t>
            </a:r>
            <a:r>
              <a:rPr lang="el-GR" dirty="0"/>
              <a:t>είναι ένδειξη κατάγματος του κρανίου και πρέπει οπωσδήποτε να εκτιμάται από γιατρό</a:t>
            </a:r>
            <a:r>
              <a:rPr lang="el-GR" dirty="0" smtClean="0"/>
              <a:t>.</a:t>
            </a:r>
          </a:p>
          <a:p>
            <a:pPr marL="0" indent="0">
              <a:buNone/>
            </a:pPr>
            <a:r>
              <a:rPr lang="el-GR" dirty="0" smtClean="0"/>
              <a:t>Εκτός </a:t>
            </a:r>
            <a:r>
              <a:rPr lang="el-GR" dirty="0"/>
              <a:t>από ωτορραγία, και ανάλογα με την αιτία που την προκάλεσε, μπορεί να υπάρχουν έντονος πόνος στο αυτί, απώλεια ή ελάττωση της ακοής, βουητά και αίσθημα ζάλης ή ίλιγγος</a:t>
            </a:r>
            <a:r>
              <a:rPr lang="el-GR" dirty="0" smtClean="0"/>
              <a:t>.</a:t>
            </a:r>
          </a:p>
          <a:p>
            <a:pPr marL="0" indent="0">
              <a:buNone/>
            </a:pPr>
            <a:r>
              <a:rPr lang="el-GR" dirty="0" smtClean="0"/>
              <a:t> </a:t>
            </a:r>
            <a:r>
              <a:rPr lang="el-GR" dirty="0"/>
              <a:t>Αρχικά συμβουλέψτε το θύμα να καθίσει και να γείρει το κεφάλι του προς την πλευρά που αιμορραγεί. Κρατήστε μια γάζα ή ένα πανί στο εξωτερικό του αυτιού, χωρίς να αποκλείετε τον ακουστικό πόρο. Φροντίστε για τη μεταφορά του θύματος στο νοσοκομείο </a:t>
            </a:r>
          </a:p>
        </p:txBody>
      </p:sp>
    </p:spTree>
    <p:extLst>
      <p:ext uri="{BB962C8B-B14F-4D97-AF65-F5344CB8AC3E}">
        <p14:creationId xmlns:p14="http://schemas.microsoft.com/office/powerpoint/2010/main" val="264464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20240" y="1520283"/>
            <a:ext cx="3529584" cy="4335687"/>
          </a:xfrm>
          <a:prstGeom prst="rect">
            <a:avLst/>
          </a:prstGeom>
        </p:spPr>
      </p:pic>
      <p:pic>
        <p:nvPicPr>
          <p:cNvPr id="3" name="Εικόνα 2"/>
          <p:cNvPicPr>
            <a:picLocks noChangeAspect="1"/>
          </p:cNvPicPr>
          <p:nvPr/>
        </p:nvPicPr>
        <p:blipFill>
          <a:blip r:embed="rId3"/>
          <a:stretch>
            <a:fillRect/>
          </a:stretch>
        </p:blipFill>
        <p:spPr>
          <a:xfrm>
            <a:off x="6675120" y="2124036"/>
            <a:ext cx="4315015" cy="2871446"/>
          </a:xfrm>
          <a:prstGeom prst="rect">
            <a:avLst/>
          </a:prstGeom>
        </p:spPr>
      </p:pic>
    </p:spTree>
    <p:extLst>
      <p:ext uri="{BB962C8B-B14F-4D97-AF65-F5344CB8AC3E}">
        <p14:creationId xmlns:p14="http://schemas.microsoft.com/office/powerpoint/2010/main" val="336567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49424" y="949836"/>
            <a:ext cx="7186803" cy="5630606"/>
          </a:xfrm>
          <a:prstGeom prst="rect">
            <a:avLst/>
          </a:prstGeom>
        </p:spPr>
      </p:pic>
    </p:spTree>
    <p:extLst>
      <p:ext uri="{BB962C8B-B14F-4D97-AF65-F5344CB8AC3E}">
        <p14:creationId xmlns:p14="http://schemas.microsoft.com/office/powerpoint/2010/main" val="328348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Αιμορραγία από το στόμα</a:t>
            </a:r>
          </a:p>
        </p:txBody>
      </p:sp>
      <p:sp>
        <p:nvSpPr>
          <p:cNvPr id="3" name="Θέση περιεχομένου 2"/>
          <p:cNvSpPr>
            <a:spLocks noGrp="1"/>
          </p:cNvSpPr>
          <p:nvPr>
            <p:ph idx="1"/>
          </p:nvPr>
        </p:nvSpPr>
        <p:spPr>
          <a:xfrm>
            <a:off x="1280160" y="2190749"/>
            <a:ext cx="9628632" cy="4594099"/>
          </a:xfrm>
        </p:spPr>
        <p:txBody>
          <a:bodyPr>
            <a:normAutofit fontScale="77500" lnSpcReduction="20000"/>
          </a:bodyPr>
          <a:lstStyle/>
          <a:p>
            <a:pPr marL="0" indent="0">
              <a:buNone/>
            </a:pPr>
            <a:r>
              <a:rPr lang="el-GR" b="1" u="sng" dirty="0" smtClean="0"/>
              <a:t>ΑΙΤΙΕΣ: </a:t>
            </a:r>
            <a:r>
              <a:rPr lang="el-GR" dirty="0" smtClean="0"/>
              <a:t>Τραύματα </a:t>
            </a:r>
            <a:r>
              <a:rPr lang="el-GR" dirty="0"/>
              <a:t>στη γλώσσα, στο εσωτερικό του στόματος και στα ούλα μπορεί να προκαλέσουν αιμορραγία, η οποία συνήθως δεν σταματάει εύκολα</a:t>
            </a:r>
            <a:r>
              <a:rPr lang="el-GR" dirty="0" smtClean="0"/>
              <a:t>.</a:t>
            </a:r>
          </a:p>
          <a:p>
            <a:pPr marL="0" indent="0">
              <a:buNone/>
            </a:pPr>
            <a:r>
              <a:rPr lang="el-GR" dirty="0" smtClean="0"/>
              <a:t> </a:t>
            </a:r>
            <a:r>
              <a:rPr lang="el-GR" dirty="0"/>
              <a:t>Πολύ συχνά πρόκειται για τραυματισμό από τα δόντια του πάσχοντος ή για αιμορραγία έπειτα από εξαγωγή δοντιού</a:t>
            </a:r>
            <a:r>
              <a:rPr lang="el-GR" dirty="0" smtClean="0"/>
              <a:t>.</a:t>
            </a:r>
          </a:p>
          <a:p>
            <a:pPr marL="0" indent="0">
              <a:buNone/>
            </a:pPr>
            <a:r>
              <a:rPr lang="el-GR" dirty="0" smtClean="0"/>
              <a:t> </a:t>
            </a:r>
            <a:r>
              <a:rPr lang="el-GR" dirty="0"/>
              <a:t>Ο κίνδυνος και σε αυτή την περίπτωση, όπως και στη ρινορραγία, είναι η εισρόφηση, η είσοδος δηλαδή αίματος στον αεραγωγό. </a:t>
            </a:r>
            <a:endParaRPr lang="el-GR" dirty="0" smtClean="0"/>
          </a:p>
          <a:p>
            <a:pPr marL="0" indent="0">
              <a:buNone/>
            </a:pPr>
            <a:r>
              <a:rPr lang="el-GR" sz="2300" b="1" u="sng" dirty="0" smtClean="0"/>
              <a:t>ΑΝΤΙΜΕΤΩΠΙΣΗ: </a:t>
            </a:r>
            <a:r>
              <a:rPr lang="el-GR" sz="2300" dirty="0" smtClean="0"/>
              <a:t>Η </a:t>
            </a:r>
            <a:r>
              <a:rPr lang="el-GR" sz="2300" dirty="0"/>
              <a:t>αιμορραγία από το στόμα αντιμετωπίζεται με άμεση πίεση επί του τραύματος. Ζητήστε από τον πάσχοντα να καθίσει και να γείρει ελαφρά το κεφάλι του προς τα εμπρός. Χρησιμοποιώντας μια αποστειρωμένη γάζα, πιέστε το τραύμα για τουλάχιστον 10 λεπτά. Αν η πρώτη γάζα γεμίσει αίμα, αντικαταστήστε την με καινούργια. Συμβουλέψτε τον πάσχοντα να μην ξεπλύνει το στόμα του και να μην καταναλώσει ζεστές τροφές ή ροφήματα για τουλάχιστον 12 ώρες. Αν το τραύμα είναι μεγάλο ή αν η αιμορραγία συνεχίζεται για πάνω από 30 λεπτά, θα πρέπει να αναζητήσετε ιατρική βοήθεια. Αν η αιμορραγία προέρχεται από τα ούλα (έπειτα από εξαγωγή δοντιού), κάντε ένα μικρό ρολό από αποστειρωμένη γάζα και τοποθετήστε το στο σημείο όπου βρισκόταν το δόντι που αφαιρέθηκε. Ζητήστε από το θύμα να κλείσει το στόμα, σαν να προσπαθεί να δαγκώσει το ρολό γάζας. Αν η αιμορραγία δεν ελέγχεται με αυτό τον τρόπο, θα πρέπει να ζητήσετε οδοντιατρική συμβουλή. </a:t>
            </a:r>
          </a:p>
          <a:p>
            <a:pPr marL="0" indent="0">
              <a:buNone/>
            </a:pPr>
            <a:endParaRPr lang="el-GR" sz="2300" dirty="0"/>
          </a:p>
        </p:txBody>
      </p:sp>
    </p:spTree>
    <p:extLst>
      <p:ext uri="{BB962C8B-B14F-4D97-AF65-F5344CB8AC3E}">
        <p14:creationId xmlns:p14="http://schemas.microsoft.com/office/powerpoint/2010/main" val="165667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Καταπληξία / Σοκ</a:t>
            </a:r>
          </a:p>
        </p:txBody>
      </p:sp>
      <p:sp>
        <p:nvSpPr>
          <p:cNvPr id="3" name="Θέση περιεχομένου 2"/>
          <p:cNvSpPr>
            <a:spLocks noGrp="1"/>
          </p:cNvSpPr>
          <p:nvPr>
            <p:ph idx="1"/>
          </p:nvPr>
        </p:nvSpPr>
        <p:spPr/>
        <p:txBody>
          <a:bodyPr/>
          <a:lstStyle/>
          <a:p>
            <a:pPr marL="0" indent="0">
              <a:buNone/>
            </a:pPr>
            <a:r>
              <a:rPr lang="el-GR" dirty="0" smtClean="0"/>
              <a:t> Ο </a:t>
            </a:r>
            <a:r>
              <a:rPr lang="el-GR" dirty="0"/>
              <a:t>ρόλος του καρδιαγγειακού συστήματος είναι η κυκλοφορία του αίματος προκειμένου οξυγόνο και θρεπτικές ουσίες να φτάσουν στα περιφερικά όργανα και τους ιστούς. </a:t>
            </a:r>
            <a:endParaRPr lang="el-GR" dirty="0" smtClean="0"/>
          </a:p>
          <a:p>
            <a:pPr marL="0" indent="0">
              <a:buNone/>
            </a:pPr>
            <a:r>
              <a:rPr lang="el-GR" b="1" u="sng" dirty="0" smtClean="0"/>
              <a:t>Η </a:t>
            </a:r>
            <a:r>
              <a:rPr lang="el-GR" b="1" u="sng" dirty="0"/>
              <a:t>ανεπάρκεια του κυκλοφορικού συστήματος να διατηρήσει την αιμάτωση και την οξυγόνωση των ιστών ονομάζεται καταπληξία ή σοκ (</a:t>
            </a:r>
            <a:r>
              <a:rPr lang="el-GR" b="1" u="sng" dirty="0" err="1"/>
              <a:t>shock</a:t>
            </a:r>
            <a:r>
              <a:rPr lang="el-GR" b="1" u="sng" dirty="0" smtClean="0"/>
              <a:t>).</a:t>
            </a:r>
          </a:p>
          <a:p>
            <a:pPr marL="0" indent="0">
              <a:buNone/>
            </a:pPr>
            <a:r>
              <a:rPr lang="el-GR" dirty="0" smtClean="0"/>
              <a:t> </a:t>
            </a:r>
            <a:r>
              <a:rPr lang="el-GR" dirty="0"/>
              <a:t>Η σημασία της λέξης σοκ εδώ δεν έχει καμία σχέση με την έννοια που αποδίδεται στη λέξη όταν περιγράφονται οι συνέπειες </a:t>
            </a:r>
            <a:r>
              <a:rPr lang="el-GR" dirty="0" err="1"/>
              <a:t>ψυχοτραυματικών</a:t>
            </a:r>
            <a:r>
              <a:rPr lang="el-GR" dirty="0"/>
              <a:t> καταστάσεων ή γεγονότων</a:t>
            </a:r>
          </a:p>
        </p:txBody>
      </p:sp>
    </p:spTree>
    <p:extLst>
      <p:ext uri="{BB962C8B-B14F-4D97-AF65-F5344CB8AC3E}">
        <p14:creationId xmlns:p14="http://schemas.microsoft.com/office/powerpoint/2010/main" val="176692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ΚΑΤΗΓΟΡΙΕΣ ΣΟΚ</a:t>
            </a:r>
            <a:endParaRPr lang="el-GR" dirty="0"/>
          </a:p>
        </p:txBody>
      </p:sp>
      <p:sp>
        <p:nvSpPr>
          <p:cNvPr id="3" name="Θέση περιεχομένου 2"/>
          <p:cNvSpPr>
            <a:spLocks noGrp="1"/>
          </p:cNvSpPr>
          <p:nvPr>
            <p:ph idx="1"/>
          </p:nvPr>
        </p:nvSpPr>
        <p:spPr>
          <a:xfrm>
            <a:off x="1207008" y="1828456"/>
            <a:ext cx="9701784" cy="5029543"/>
          </a:xfrm>
        </p:spPr>
        <p:txBody>
          <a:bodyPr>
            <a:normAutofit fontScale="77500" lnSpcReduction="20000"/>
          </a:bodyPr>
          <a:lstStyle/>
          <a:p>
            <a:r>
              <a:rPr lang="el-GR" dirty="0"/>
              <a:t> </a:t>
            </a:r>
            <a:r>
              <a:rPr lang="el-GR" b="1" i="1" u="sng" dirty="0"/>
              <a:t>Καρδιογενές σοκ</a:t>
            </a:r>
            <a:r>
              <a:rPr lang="el-GR" dirty="0"/>
              <a:t>. Στην περίπτωση αυτή, παθήσεις, τραύματα ή δυσλειτουργία της καρδιάς (π.χ. αρρυθμίες) μπορεί να την καταστήσουν ανεπαρκή στη λειτουργία της ως αντλίας. </a:t>
            </a:r>
            <a:endParaRPr lang="el-GR" dirty="0" smtClean="0"/>
          </a:p>
          <a:p>
            <a:r>
              <a:rPr lang="el-GR" b="1" i="1" u="sng" dirty="0" smtClean="0"/>
              <a:t>Αιμορραγικό </a:t>
            </a:r>
            <a:r>
              <a:rPr lang="el-GR" b="1" i="1" u="sng" dirty="0"/>
              <a:t>σοκ.</a:t>
            </a:r>
            <a:r>
              <a:rPr lang="el-GR" dirty="0"/>
              <a:t> Προκαλείται από απώλεια μεγάλης ποσότητας αίματος. Η βαρύτητά του είναι ανάλογη του όγκου αίματος που έχει χαθεί. Είναι η συχνότερη αιτία σοκ στον τραυματία, ο οποίος, αν εμφανίζει τα αντίστοιχα συμπτώματα, θα πρέπει να διερευνάται και να αντιμετωπίζεται σαν να έχει αιμορραγικό σοκ μέχρι να αποδειχθεί το αντίθετο. Εκτός από την αιμορραγία, σημαντική ελάττωση του όγκου αίματος, από απώλεια όμως υγρών, μπορεί να συμβεί σε εκτεταμένα εγκαύματα ή από αφυδάτωση μετά από πολλά επεισόδια εμέτου ή διάρροιας. </a:t>
            </a:r>
            <a:endParaRPr lang="el-GR" dirty="0" smtClean="0"/>
          </a:p>
          <a:p>
            <a:r>
              <a:rPr lang="el-GR" b="1" i="1" u="sng" dirty="0" smtClean="0"/>
              <a:t>Νευρογενές </a:t>
            </a:r>
            <a:r>
              <a:rPr lang="el-GR" b="1" i="1" u="sng" dirty="0"/>
              <a:t>σοκ</a:t>
            </a:r>
            <a:r>
              <a:rPr lang="el-GR" dirty="0"/>
              <a:t>. Στην περίπτωση αυτή, η διάμετρος των αγγείων αυξάνεται από αδυναμία του κεντρικού νευρικού συστήματος να τη διατηρήσει σταθερή. Τραύματα κυρίως στον νωτιαίο μυελό είναι η συχνότερη αιτία νευρογενούς σοκ. Υπό συνθήκες νευρογενούς σοκ, ο ίδιος όγκος αίματος κυκλοφορεί σε ένα πολύ μεγαλύτερης χωρητικότητας δίκτυο και μειώνεται σημαντικά η πίεση του αίματος στα τοιχώματα των αγγείων, που είναι η κύρια δύναμη που καθορίζει την κίνηση του οξυγόνου και των θρεπτικών συστατικών προς τους ιστούς. </a:t>
            </a:r>
            <a:endParaRPr lang="el-GR" dirty="0" smtClean="0"/>
          </a:p>
          <a:p>
            <a:r>
              <a:rPr lang="el-GR" b="1" i="1" u="sng" dirty="0" smtClean="0"/>
              <a:t>Σηπτικό </a:t>
            </a:r>
            <a:r>
              <a:rPr lang="el-GR" b="1" i="1" u="sng" dirty="0"/>
              <a:t>σοκ. </a:t>
            </a:r>
            <a:r>
              <a:rPr lang="el-GR" dirty="0"/>
              <a:t>Στην περίπτωση αυτή, αιτία του σοκ είναι η λοίμωξη, χωρίς να αποκλείεται η συνύπαρξη παραγόντων που προκαλούν άλλους τύπους σοκ. Η δράση των μικροβίων και των τοξινών τους στα αγγεία, και γενικότερα στον οργανισμό, έχει ως αποτέλεσμα την αύξηση του εύρους των αγγείων, όπως συμβαίνει και στο νευρογενές σοκ.</a:t>
            </a:r>
          </a:p>
          <a:p>
            <a:endParaRPr lang="el-GR" dirty="0"/>
          </a:p>
        </p:txBody>
      </p:sp>
    </p:spTree>
    <p:extLst>
      <p:ext uri="{BB962C8B-B14F-4D97-AF65-F5344CB8AC3E}">
        <p14:creationId xmlns:p14="http://schemas.microsoft.com/office/powerpoint/2010/main" val="8615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ΚΛΙΝΙΚΕΣ ΕΚΔΗΛΩΣΕΙΣ</a:t>
            </a:r>
            <a:endParaRPr lang="el-GR" dirty="0"/>
          </a:p>
        </p:txBody>
      </p:sp>
      <p:sp>
        <p:nvSpPr>
          <p:cNvPr id="3" name="Θέση περιεχομένου 2"/>
          <p:cNvSpPr>
            <a:spLocks noGrp="1"/>
          </p:cNvSpPr>
          <p:nvPr>
            <p:ph idx="1"/>
          </p:nvPr>
        </p:nvSpPr>
        <p:spPr>
          <a:xfrm>
            <a:off x="1152144" y="1828456"/>
            <a:ext cx="9756648" cy="5029543"/>
          </a:xfrm>
        </p:spPr>
        <p:txBody>
          <a:bodyPr>
            <a:normAutofit fontScale="85000" lnSpcReduction="20000"/>
          </a:bodyPr>
          <a:lstStyle/>
          <a:p>
            <a:pPr marL="0" indent="0">
              <a:buNone/>
            </a:pPr>
            <a:r>
              <a:rPr lang="el-GR" b="1" u="sng" dirty="0"/>
              <a:t>Η έγκαιρη αναγνώριση και έναρξη θεραπείας για το σοκ είναι ο σημαντικότερος παράγοντας που θα σώσει ίσως τη ζωή του τραυματία και θα εξασφαλίσει με υψηλές πιθανότητες ένα καλό τελικό αποτέλεσμα</a:t>
            </a:r>
            <a:r>
              <a:rPr lang="el-GR" b="1" u="sng" dirty="0" smtClean="0"/>
              <a:t>.</a:t>
            </a:r>
          </a:p>
          <a:p>
            <a:r>
              <a:rPr lang="el-GR" dirty="0" smtClean="0"/>
              <a:t> </a:t>
            </a:r>
            <a:r>
              <a:rPr lang="el-GR" dirty="0"/>
              <a:t>Από τα πρώτα σημάδια απώλειας αίματος είναι η αύξηση της συχνότητας του σφυγμού. </a:t>
            </a:r>
            <a:endParaRPr lang="el-GR" dirty="0" smtClean="0"/>
          </a:p>
          <a:p>
            <a:r>
              <a:rPr lang="el-GR" dirty="0" smtClean="0"/>
              <a:t>Υπάρχει </a:t>
            </a:r>
            <a:r>
              <a:rPr lang="el-GR" dirty="0"/>
              <a:t>εφίδρωση και το δέρμα γίνεται κρύο, ωχρό και υγρό. </a:t>
            </a:r>
            <a:endParaRPr lang="el-GR" dirty="0" smtClean="0"/>
          </a:p>
          <a:p>
            <a:r>
              <a:rPr lang="el-GR" dirty="0" smtClean="0"/>
              <a:t>Με </a:t>
            </a:r>
            <a:r>
              <a:rPr lang="el-GR" dirty="0"/>
              <a:t>την εξέλιξη του σοκ αυξάνεται και ο ρυθμός της αναπνοής, που γίνεται γρήγορη και ρηχή. Ο σφυγμός γίνεται ολοένα και πιο αδύναμος. Αν δεν </a:t>
            </a:r>
            <a:r>
              <a:rPr lang="el-GR" dirty="0" err="1"/>
              <a:t>ψηλαφάται</a:t>
            </a:r>
            <a:r>
              <a:rPr lang="el-GR" dirty="0"/>
              <a:t> ο σφυγμός στην κερκιδική </a:t>
            </a:r>
            <a:r>
              <a:rPr lang="el-GR" dirty="0" smtClean="0"/>
              <a:t>αρτηρία, υπολογίζεται </a:t>
            </a:r>
            <a:r>
              <a:rPr lang="el-GR" dirty="0"/>
              <a:t>ότι έχει χαθεί περίπου ο μισός όγκος αίματος</a:t>
            </a:r>
            <a:r>
              <a:rPr lang="el-GR" dirty="0" smtClean="0"/>
              <a:t>.</a:t>
            </a:r>
          </a:p>
          <a:p>
            <a:r>
              <a:rPr lang="el-GR" dirty="0" smtClean="0"/>
              <a:t> </a:t>
            </a:r>
            <a:r>
              <a:rPr lang="el-GR" dirty="0"/>
              <a:t>Το δέρμα αποκτά γκρι-μπλε απόχρωση (κυάνωση</a:t>
            </a:r>
            <a:r>
              <a:rPr lang="el-GR" dirty="0" smtClean="0"/>
              <a:t>).</a:t>
            </a:r>
          </a:p>
          <a:p>
            <a:r>
              <a:rPr lang="el-GR" dirty="0" smtClean="0"/>
              <a:t> </a:t>
            </a:r>
            <a:r>
              <a:rPr lang="el-GR" dirty="0"/>
              <a:t>Ο τραυματίας νιώθει αδύναμος, κουρασμένος, και ζαλίζεται</a:t>
            </a:r>
            <a:r>
              <a:rPr lang="el-GR" dirty="0" smtClean="0"/>
              <a:t>.</a:t>
            </a:r>
          </a:p>
          <a:p>
            <a:r>
              <a:rPr lang="el-GR" dirty="0" smtClean="0"/>
              <a:t> </a:t>
            </a:r>
            <a:r>
              <a:rPr lang="el-GR" dirty="0"/>
              <a:t>Διψάει, ενώ μπορεί να έχει ναυτία και πιθανόν να κάνει έμετο. </a:t>
            </a:r>
            <a:endParaRPr lang="el-GR" dirty="0" smtClean="0"/>
          </a:p>
          <a:p>
            <a:r>
              <a:rPr lang="el-GR" dirty="0" smtClean="0"/>
              <a:t>Η </a:t>
            </a:r>
            <a:r>
              <a:rPr lang="el-GR" dirty="0"/>
              <a:t>συνεχιζόμενη έλλειψη οξυγόνου στον εγκέφαλο οδηγεί σε ανησυχία ή ακόμα και σε επιθετική συμπεριφορά</a:t>
            </a:r>
            <a:r>
              <a:rPr lang="el-GR" dirty="0" smtClean="0"/>
              <a:t>.</a:t>
            </a:r>
          </a:p>
          <a:p>
            <a:r>
              <a:rPr lang="el-GR" dirty="0" smtClean="0"/>
              <a:t> </a:t>
            </a:r>
            <a:r>
              <a:rPr lang="el-GR" dirty="0"/>
              <a:t>Τέτοια συμπεριφορά μπορεί επίσης να οφείλεται σε άλλους λόγους (π.χ. αλκοόλ ή φάρμακα). </a:t>
            </a:r>
          </a:p>
        </p:txBody>
      </p:sp>
    </p:spTree>
    <p:extLst>
      <p:ext uri="{BB962C8B-B14F-4D97-AF65-F5344CB8AC3E}">
        <p14:creationId xmlns:p14="http://schemas.microsoft.com/office/powerpoint/2010/main" val="259919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280160" y="2190749"/>
            <a:ext cx="9628632" cy="4548379"/>
          </a:xfrm>
        </p:spPr>
        <p:txBody>
          <a:bodyPr>
            <a:normAutofit fontScale="70000" lnSpcReduction="20000"/>
          </a:bodyPr>
          <a:lstStyle/>
          <a:p>
            <a:r>
              <a:rPr lang="el-GR" dirty="0"/>
              <a:t>Τελικά, και εφόσον το σοκ δεν αντιμετωπιστεί επιτυχώς, ο τραυματίας θα χάσει τις αισθήσεις του και θα καταλήξει λόγω καρδιακής παύσης. </a:t>
            </a:r>
          </a:p>
          <a:p>
            <a:r>
              <a:rPr lang="el-GR" dirty="0"/>
              <a:t>Η βαρύτητα του σοκ και τα συμπτώματα του τραυματία είναι ανάλογα της απώλειας αίματος. Επιπλέον, οι μηχανισμοί που κινητοποιεί ο οργανισμός για να αντιμετωπίσει την αιμορραγία είναι αποτελεσματικοί μέχρις ενός σημείου. </a:t>
            </a:r>
          </a:p>
          <a:p>
            <a:r>
              <a:rPr lang="el-GR" dirty="0"/>
              <a:t>Η συνέχιση της αιμορραγίας απαιτεί αναπλήρωση του χαμένου όγκου με χορήγηση υγρών ενδοφλεβίως ή μετάγγιση αίματος.</a:t>
            </a:r>
          </a:p>
          <a:p>
            <a:r>
              <a:rPr lang="el-GR" dirty="0"/>
              <a:t> Ενδεχομένως να χρειαστεί χειρουργική επέμβαση για το σταμάτημα εσωτερικής αιμορραγίας. </a:t>
            </a:r>
          </a:p>
          <a:p>
            <a:r>
              <a:rPr lang="el-GR" dirty="0"/>
              <a:t>Απώλεια αίματος μέχρι 500 ml (μισό λίτρο) δεν προκαλεί συμπτώματα </a:t>
            </a:r>
            <a:r>
              <a:rPr lang="el-GR" dirty="0" smtClean="0"/>
              <a:t>και </a:t>
            </a:r>
            <a:r>
              <a:rPr lang="el-GR" dirty="0"/>
              <a:t>αντιρροπείται εύκολα από τον οργανισμό. </a:t>
            </a:r>
          </a:p>
          <a:p>
            <a:r>
              <a:rPr lang="el-GR" dirty="0"/>
              <a:t>Όταν η απώλεια αίματος είναι μέχρι 1,5 λίτρο, όγκος που αντιστοιχεί στο 30% περίπου του συνολικού όγκου αίματος, παράγονται από τον οργανισμό ορμόνες που προκαλούν την προσαρμογή του κυκλοφορικού συστήματος, ώστε να διατηρείται η αιμάτωση σε ζωτικής σημασίας όργανα όπως ο εγκέφαλος, η καρδιά και οι νεφροί, και να περιορίζεται στους μυς και στο δέρμα. </a:t>
            </a:r>
            <a:endParaRPr lang="el-GR" dirty="0" smtClean="0"/>
          </a:p>
          <a:p>
            <a:r>
              <a:rPr lang="el-GR" dirty="0" smtClean="0"/>
              <a:t>Τα </a:t>
            </a:r>
            <a:r>
              <a:rPr lang="el-GR" dirty="0"/>
              <a:t>συμπτώματα που εμφανίζονται σε αυτή τη φάση μαρτυρούν ότι ο τραυματίας βρίσκεται σε κατάσταση καταπληξίας. Όταν η ποσότητα αίματος που έχει χαθεί είναι πάνω από 1,5 λίτρο, αρχίζει να πέφτει η αρτηριακή πίεση και, εφόσον συνεχιστεί, μπορεί να χαθεί και ο σφυγμός στην κερκιδική αρτηρία</a:t>
            </a:r>
            <a:r>
              <a:rPr lang="el-GR" dirty="0" smtClean="0"/>
              <a:t>.</a:t>
            </a:r>
          </a:p>
          <a:p>
            <a:r>
              <a:rPr lang="el-GR" dirty="0" smtClean="0"/>
              <a:t> </a:t>
            </a:r>
            <a:r>
              <a:rPr lang="el-GR" dirty="0"/>
              <a:t>Με ακόμα μεγαλύτερες απώλειες, υπάρχουν διαταραχές του επιπέδου συνείδησης και αργότερα μπορεί να συμβεί καρδιοαναπνευστική ανακοπή.</a:t>
            </a:r>
          </a:p>
        </p:txBody>
      </p:sp>
    </p:spTree>
    <p:extLst>
      <p:ext uri="{BB962C8B-B14F-4D97-AF65-F5344CB8AC3E}">
        <p14:creationId xmlns:p14="http://schemas.microsoft.com/office/powerpoint/2010/main" val="18168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Αντιμετώπιση του σοκ</a:t>
            </a:r>
          </a:p>
        </p:txBody>
      </p:sp>
      <p:sp>
        <p:nvSpPr>
          <p:cNvPr id="3" name="Θέση περιεχομένου 2"/>
          <p:cNvSpPr>
            <a:spLocks noGrp="1"/>
          </p:cNvSpPr>
          <p:nvPr>
            <p:ph idx="1"/>
          </p:nvPr>
        </p:nvSpPr>
        <p:spPr>
          <a:xfrm>
            <a:off x="1280160" y="1911096"/>
            <a:ext cx="9628632" cy="4946905"/>
          </a:xfrm>
        </p:spPr>
        <p:txBody>
          <a:bodyPr>
            <a:normAutofit fontScale="70000" lnSpcReduction="20000"/>
          </a:bodyPr>
          <a:lstStyle/>
          <a:p>
            <a:r>
              <a:rPr lang="el-GR" dirty="0" smtClean="0"/>
              <a:t>Η </a:t>
            </a:r>
            <a:r>
              <a:rPr lang="el-GR" dirty="0"/>
              <a:t>άμεση προτεραιότητα κατά την αντιμετώπιση ενός τραυματία σε σοκ είναι ο έλεγχος της αιμορραγίας, εφόσον πρόκειται για αιμορραγικό σοκ. </a:t>
            </a:r>
            <a:endParaRPr lang="el-GR" dirty="0" smtClean="0"/>
          </a:p>
          <a:p>
            <a:r>
              <a:rPr lang="el-GR" dirty="0" smtClean="0"/>
              <a:t>Η </a:t>
            </a:r>
            <a:r>
              <a:rPr lang="el-GR" dirty="0"/>
              <a:t>εσωτερική αιμορραγία ή μη αιμορραγικά αίτια σοκ δεν είναι δυνατόν να αντιμετωπιστούν από τον διασώστη στον τόπο του συμβάντος. Είναι ζωτικής σημασίας να διατηρηθεί η αιμάτωση ευγενών οργάνων όπως ο εγκέφαλος, η καρδιά και οι πνεύμονες, και να εξασφαλιστεί η μεταφορά του θύματος στο νοσοκομείο το συντομότερο δυνατόν. </a:t>
            </a:r>
            <a:endParaRPr lang="el-GR" dirty="0" smtClean="0"/>
          </a:p>
          <a:p>
            <a:r>
              <a:rPr lang="el-GR" dirty="0" smtClean="0"/>
              <a:t>Ξαπλώστε </a:t>
            </a:r>
            <a:r>
              <a:rPr lang="el-GR" dirty="0"/>
              <a:t>το θύμα στο έδαφος, φροντίζοντας όμως να το προστατέψετε από την υποθερμία. Σκεπάστε το με μια κουβέρτα ή με οτιδήποτε μπορεί να το κρατήσει ζεστό</a:t>
            </a:r>
            <a:r>
              <a:rPr lang="el-GR" dirty="0" smtClean="0"/>
              <a:t>.</a:t>
            </a:r>
          </a:p>
          <a:p>
            <a:r>
              <a:rPr lang="el-GR" dirty="0" smtClean="0"/>
              <a:t> </a:t>
            </a:r>
            <a:r>
              <a:rPr lang="el-GR" dirty="0"/>
              <a:t>Ανυψώστε τα πόδια του πάνω από το επίπεδο της καρδιάς, εφόσον είστε σίγουροι ότι δεν υπάρχουν κατάγματα στα ισχία, τη λεκάνη ή τα κάτω άκρα. </a:t>
            </a:r>
            <a:endParaRPr lang="el-GR" dirty="0" smtClean="0"/>
          </a:p>
          <a:p>
            <a:r>
              <a:rPr lang="el-GR" dirty="0" smtClean="0"/>
              <a:t>Αντιμετωπίστε </a:t>
            </a:r>
            <a:r>
              <a:rPr lang="el-GR" dirty="0"/>
              <a:t>οποιαδήποτε προφανή εξωτερική αιμορραγία. </a:t>
            </a:r>
            <a:endParaRPr lang="el-GR" dirty="0" smtClean="0"/>
          </a:p>
          <a:p>
            <a:r>
              <a:rPr lang="el-GR" dirty="0" smtClean="0"/>
              <a:t>Μην </a:t>
            </a:r>
            <a:r>
              <a:rPr lang="el-GR" dirty="0"/>
              <a:t>επιτρέπετε στο θύμα να μετακινείται. </a:t>
            </a:r>
            <a:endParaRPr lang="el-GR" dirty="0" smtClean="0"/>
          </a:p>
          <a:p>
            <a:r>
              <a:rPr lang="el-GR" dirty="0" smtClean="0"/>
              <a:t>Χαλαρώστε </a:t>
            </a:r>
            <a:r>
              <a:rPr lang="el-GR" dirty="0"/>
              <a:t>το γιακά του, φροντίστε ώστε να αισθάνεται άνετα και τονώστε το ηθικό του. Καταγράφετε τα ζωτικά του σημεία και το επίπεδο συνείδησης. </a:t>
            </a:r>
            <a:endParaRPr lang="el-GR" dirty="0" smtClean="0"/>
          </a:p>
          <a:p>
            <a:r>
              <a:rPr lang="el-GR" dirty="0" smtClean="0"/>
              <a:t>Μη </a:t>
            </a:r>
            <a:r>
              <a:rPr lang="el-GR" dirty="0"/>
              <a:t>δίνετε στο θύμα να πιει ή να φάει, γιατί είναι πιθανό να χρειαστεί αναισθησία, ώστε να υποβληθεί σε χειρουργική επέμβαση. </a:t>
            </a:r>
            <a:endParaRPr lang="el-GR" dirty="0" smtClean="0"/>
          </a:p>
          <a:p>
            <a:r>
              <a:rPr lang="el-GR" dirty="0" smtClean="0"/>
              <a:t>Αν </a:t>
            </a:r>
            <a:r>
              <a:rPr lang="el-GR" dirty="0"/>
              <a:t>πρόκειται για έγκυο γυναίκα, φροντίστε να ξαπλώσει στην αριστερή της πλευρά, εφόσον δεν υπάρχουν κακώσεις που να μην το επιτρέπουν.</a:t>
            </a:r>
          </a:p>
        </p:txBody>
      </p:sp>
    </p:spTree>
    <p:extLst>
      <p:ext uri="{BB962C8B-B14F-4D97-AF65-F5344CB8AC3E}">
        <p14:creationId xmlns:p14="http://schemas.microsoft.com/office/powerpoint/2010/main" val="21068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80160" y="457199"/>
            <a:ext cx="9628632" cy="1362113"/>
          </a:xfrm>
        </p:spPr>
        <p:txBody>
          <a:bodyPr/>
          <a:lstStyle/>
          <a:p>
            <a:r>
              <a:rPr lang="el-GR" dirty="0" smtClean="0"/>
              <a:t>Τα αιμοφόρα αγγεία</a:t>
            </a:r>
            <a:endParaRPr lang="el-GR" dirty="0"/>
          </a:p>
        </p:txBody>
      </p:sp>
      <p:sp>
        <p:nvSpPr>
          <p:cNvPr id="14" name="Πλαίσιο κράτησης θέσης περιεχομένου 13"/>
          <p:cNvSpPr>
            <a:spLocks noGrp="1"/>
          </p:cNvSpPr>
          <p:nvPr>
            <p:ph idx="1"/>
          </p:nvPr>
        </p:nvSpPr>
        <p:spPr>
          <a:xfrm>
            <a:off x="1280160" y="2190749"/>
            <a:ext cx="9628632" cy="4383787"/>
          </a:xfrm>
        </p:spPr>
        <p:txBody>
          <a:bodyPr/>
          <a:lstStyle/>
          <a:p>
            <a:r>
              <a:rPr lang="el-GR" dirty="0" smtClean="0"/>
              <a:t>Αρτηρίες</a:t>
            </a:r>
            <a:endParaRPr lang="el-GR" dirty="0"/>
          </a:p>
          <a:p>
            <a:r>
              <a:rPr lang="el-GR" dirty="0" smtClean="0"/>
              <a:t>Φλέβες</a:t>
            </a:r>
            <a:endParaRPr lang="el-GR" dirty="0"/>
          </a:p>
          <a:p>
            <a:r>
              <a:rPr lang="el-GR" dirty="0" smtClean="0"/>
              <a:t>τριχοειδή</a:t>
            </a:r>
            <a:endParaRPr lang="el-GR" dirty="0"/>
          </a:p>
        </p:txBody>
      </p:sp>
      <p:sp>
        <p:nvSpPr>
          <p:cNvPr id="2" name="Ορθογώνιο 1"/>
          <p:cNvSpPr/>
          <p:nvPr/>
        </p:nvSpPr>
        <p:spPr>
          <a:xfrm>
            <a:off x="1280160" y="4005071"/>
            <a:ext cx="7863840" cy="2862322"/>
          </a:xfrm>
          <a:prstGeom prst="rect">
            <a:avLst/>
          </a:prstGeom>
        </p:spPr>
        <p:txBody>
          <a:bodyPr wrap="square">
            <a:spAutoFit/>
          </a:bodyPr>
          <a:lstStyle/>
          <a:p>
            <a:r>
              <a:rPr lang="el-GR" dirty="0" smtClean="0"/>
              <a:t>-Οι </a:t>
            </a:r>
            <a:r>
              <a:rPr lang="el-GR" dirty="0"/>
              <a:t>αρτηρίες είναι τα αγγεία που </a:t>
            </a:r>
            <a:r>
              <a:rPr lang="el-GR" u="sng" dirty="0"/>
              <a:t>μεταφέρουν οξυγονωμένο αίμα από την καρδιά στα περιφερικά όργανα </a:t>
            </a:r>
            <a:r>
              <a:rPr lang="el-GR" u="sng" dirty="0" smtClean="0"/>
              <a:t>.</a:t>
            </a:r>
          </a:p>
          <a:p>
            <a:r>
              <a:rPr lang="el-GR" dirty="0"/>
              <a:t>-</a:t>
            </a:r>
            <a:r>
              <a:rPr lang="el-GR" dirty="0" smtClean="0"/>
              <a:t>οι </a:t>
            </a:r>
            <a:r>
              <a:rPr lang="el-GR" dirty="0"/>
              <a:t>φλέβες είναι τα αγγεία που </a:t>
            </a:r>
            <a:r>
              <a:rPr lang="el-GR" u="sng" dirty="0"/>
              <a:t>επιστρέφουν το αίμα στην καρδιά</a:t>
            </a:r>
            <a:r>
              <a:rPr lang="el-GR" dirty="0"/>
              <a:t>. </a:t>
            </a:r>
            <a:endParaRPr lang="el-GR" dirty="0" smtClean="0"/>
          </a:p>
          <a:p>
            <a:r>
              <a:rPr lang="el-GR" dirty="0"/>
              <a:t>-</a:t>
            </a:r>
            <a:r>
              <a:rPr lang="el-GR" dirty="0" smtClean="0"/>
              <a:t>Τα </a:t>
            </a:r>
            <a:r>
              <a:rPr lang="el-GR" dirty="0"/>
              <a:t>τριχοειδή είναι τα αγγεία με το μικρότερο εύρος. Βρίσκονται σε όλους τους ιστούς και είναι ουσιαστικά το σημείο όπου γίνεται </a:t>
            </a:r>
            <a:r>
              <a:rPr lang="el-GR" dirty="0">
                <a:solidFill>
                  <a:srgbClr val="FF0000"/>
                </a:solidFill>
              </a:rPr>
              <a:t>η ανταλλαγή αερίων </a:t>
            </a:r>
            <a:r>
              <a:rPr lang="el-GR" dirty="0"/>
              <a:t>(οξυγόνου και διοξειδίου του άνθρακα) και </a:t>
            </a:r>
            <a:r>
              <a:rPr lang="el-GR" dirty="0">
                <a:solidFill>
                  <a:srgbClr val="FF0000"/>
                </a:solidFill>
              </a:rPr>
              <a:t>ουσιών</a:t>
            </a:r>
            <a:r>
              <a:rPr lang="el-GR" dirty="0"/>
              <a:t> (θρεπτικών και άχρηστων προϊόντων του μεταβολισμού) μεταξύ κυκλοφορικού συστήματος και περιφερικών </a:t>
            </a:r>
            <a:r>
              <a:rPr lang="el-GR" dirty="0" smtClean="0"/>
              <a:t>οργάνων.</a:t>
            </a:r>
          </a:p>
          <a:p>
            <a:r>
              <a:rPr lang="el-GR" dirty="0" smtClean="0"/>
              <a:t>-Το </a:t>
            </a:r>
            <a:r>
              <a:rPr lang="el-GR" dirty="0"/>
              <a:t>μέγεθος των αγγείων μικραίνει όσο πιο απομακρυσμένα είναι από την καρδιά. </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Αιμορραγία</a:t>
            </a:r>
            <a:endParaRPr lang="el-GR" dirty="0"/>
          </a:p>
        </p:txBody>
      </p:sp>
      <p:sp>
        <p:nvSpPr>
          <p:cNvPr id="3" name="Θέση περιεχομένου 2"/>
          <p:cNvSpPr>
            <a:spLocks noGrp="1"/>
          </p:cNvSpPr>
          <p:nvPr>
            <p:ph idx="1"/>
          </p:nvPr>
        </p:nvSpPr>
        <p:spPr>
          <a:xfrm>
            <a:off x="6158976" y="2078467"/>
            <a:ext cx="5389895" cy="4392706"/>
          </a:xfrm>
        </p:spPr>
        <p:txBody>
          <a:bodyPr>
            <a:normAutofit/>
          </a:bodyPr>
          <a:lstStyle/>
          <a:p>
            <a:pPr marL="0" indent="0">
              <a:buNone/>
            </a:pPr>
            <a:r>
              <a:rPr lang="el-GR" b="1" u="sng" dirty="0"/>
              <a:t>Η ποσότητα αίματος που χάνεται είναι </a:t>
            </a:r>
            <a:r>
              <a:rPr lang="el-GR" b="1" u="sng" dirty="0" smtClean="0"/>
              <a:t>ανάλογη:</a:t>
            </a:r>
            <a:endParaRPr lang="el-GR" dirty="0" smtClean="0"/>
          </a:p>
          <a:p>
            <a:r>
              <a:rPr lang="el-GR" dirty="0" smtClean="0"/>
              <a:t> </a:t>
            </a:r>
            <a:r>
              <a:rPr lang="el-GR" dirty="0"/>
              <a:t>Του μεγέθους του </a:t>
            </a:r>
            <a:r>
              <a:rPr lang="el-GR" dirty="0" smtClean="0"/>
              <a:t>αγγείου.</a:t>
            </a:r>
          </a:p>
          <a:p>
            <a:r>
              <a:rPr lang="el-GR" dirty="0" smtClean="0"/>
              <a:t> Της </a:t>
            </a:r>
            <a:r>
              <a:rPr lang="el-GR" dirty="0"/>
              <a:t>πίεσης του </a:t>
            </a:r>
            <a:r>
              <a:rPr lang="el-GR" dirty="0" smtClean="0"/>
              <a:t>αίματος.</a:t>
            </a:r>
          </a:p>
          <a:p>
            <a:r>
              <a:rPr lang="el-GR" dirty="0" smtClean="0"/>
              <a:t> </a:t>
            </a:r>
            <a:r>
              <a:rPr lang="el-GR" dirty="0"/>
              <a:t>Του μεγέθους της βλάβης που προκάλεσε το </a:t>
            </a:r>
            <a:r>
              <a:rPr lang="el-GR" dirty="0" smtClean="0"/>
              <a:t>τραύμα.</a:t>
            </a:r>
          </a:p>
          <a:p>
            <a:r>
              <a:rPr lang="el-GR" dirty="0" smtClean="0"/>
              <a:t>Της </a:t>
            </a:r>
            <a:r>
              <a:rPr lang="el-GR" dirty="0"/>
              <a:t>επάρκειας του μηχανισμού πήξης του αίματος για το σταμάτημα της </a:t>
            </a:r>
            <a:r>
              <a:rPr lang="el-GR" dirty="0" smtClean="0"/>
              <a:t>αιμορραγίας. </a:t>
            </a:r>
            <a:endParaRPr lang="el-GR" dirty="0"/>
          </a:p>
        </p:txBody>
      </p:sp>
      <p:sp>
        <p:nvSpPr>
          <p:cNvPr id="4" name="Θέση κειμένου 3"/>
          <p:cNvSpPr>
            <a:spLocks noGrp="1"/>
          </p:cNvSpPr>
          <p:nvPr>
            <p:ph type="body" sz="half" idx="2"/>
          </p:nvPr>
        </p:nvSpPr>
        <p:spPr>
          <a:xfrm>
            <a:off x="82296" y="2011680"/>
            <a:ext cx="5541264" cy="4526280"/>
          </a:xfrm>
        </p:spPr>
        <p:txBody>
          <a:bodyPr>
            <a:normAutofit fontScale="85000" lnSpcReduction="20000"/>
          </a:bodyPr>
          <a:lstStyle/>
          <a:p>
            <a:r>
              <a:rPr lang="el-GR" b="1" u="sng" dirty="0" smtClean="0">
                <a:solidFill>
                  <a:srgbClr val="FF0000"/>
                </a:solidFill>
              </a:rPr>
              <a:t>Αιμορραγία: </a:t>
            </a:r>
            <a:r>
              <a:rPr lang="el-GR" u="sng" dirty="0" smtClean="0"/>
              <a:t>είναι </a:t>
            </a:r>
            <a:r>
              <a:rPr lang="el-GR" u="sng" dirty="0"/>
              <a:t>η οξεία απώλεια όγκου αίματος. </a:t>
            </a:r>
            <a:endParaRPr lang="el-GR" u="sng" dirty="0" smtClean="0"/>
          </a:p>
          <a:p>
            <a:r>
              <a:rPr lang="el-GR" dirty="0" smtClean="0"/>
              <a:t>1)Συνηθέστερη </a:t>
            </a:r>
            <a:r>
              <a:rPr lang="el-GR" dirty="0"/>
              <a:t>αιτία είναι οι τραυματισμοί που προκαλούν πλήρη ή μερική διατομή, ή διάτρηση ενός αγγείου</a:t>
            </a:r>
            <a:r>
              <a:rPr lang="el-GR" dirty="0" smtClean="0"/>
              <a:t>.</a:t>
            </a:r>
          </a:p>
          <a:p>
            <a:r>
              <a:rPr lang="el-GR" dirty="0" smtClean="0"/>
              <a:t> 2)Ο</a:t>
            </a:r>
            <a:r>
              <a:rPr lang="el-GR" dirty="0" smtClean="0"/>
              <a:t>ρισμένα </a:t>
            </a:r>
            <a:r>
              <a:rPr lang="el-GR" dirty="0"/>
              <a:t>φάρμακα ή παθήσεις, που επηρεάζουν είτε την ανθεκτικότητα του τοιχώματος </a:t>
            </a:r>
            <a:r>
              <a:rPr lang="el-GR" dirty="0" smtClean="0"/>
              <a:t>των </a:t>
            </a:r>
            <a:r>
              <a:rPr lang="el-GR" dirty="0"/>
              <a:t>αγγείων είτε το μηχανισμό της πήξης του αίματος. Με τη διαδικασία της πήξης σχηματίζονται τελικά θρόμβοι αίματος, που σαν βύσματα κλείνουν το σημείο του αγγείου που αιμορράγησε. Παραδείγματα τέτοιων περιπτώσεων είναι η γαστρορραγία (αιμορραγία στο στομάχι) και η λήψη μη στεροειδών αντιφλεγμονωδών φαρμάκων, που προκαλούν αιμορραγίες χωρίς να υπάρχει τραυματισμός αγγείου, τουλάχιστον με την έννοια της δράσης μηχανικής βίας στους ιστούς.</a:t>
            </a:r>
            <a:endParaRPr lang="el-GR" dirty="0"/>
          </a:p>
        </p:txBody>
      </p:sp>
    </p:spTree>
    <p:extLst>
      <p:ext uri="{BB962C8B-B14F-4D97-AF65-F5344CB8AC3E}">
        <p14:creationId xmlns:p14="http://schemas.microsoft.com/office/powerpoint/2010/main" val="28312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Στοιχεία</a:t>
            </a:r>
            <a:endParaRPr lang="el-GR" dirty="0"/>
          </a:p>
        </p:txBody>
      </p:sp>
      <p:sp>
        <p:nvSpPr>
          <p:cNvPr id="3" name="Θέση περιεχομένου 2"/>
          <p:cNvSpPr>
            <a:spLocks noGrp="1"/>
          </p:cNvSpPr>
          <p:nvPr>
            <p:ph idx="1"/>
          </p:nvPr>
        </p:nvSpPr>
        <p:spPr/>
        <p:txBody>
          <a:bodyPr/>
          <a:lstStyle/>
          <a:p>
            <a:r>
              <a:rPr lang="el-GR" dirty="0"/>
              <a:t>Αιμορραγίες από αρτηρίες οδηγούν συνήθως σε μεγαλύτερη απώλεια αίματος, το οποίο έχει χρώμα ζωηρό κόκκινο (αφού είναι οξυγονωμένο) και πετιέται από το αγγείο ρυθμικά, σε συντονισμό με τον καρδιακό ρυθμό. </a:t>
            </a:r>
            <a:endParaRPr lang="el-GR" dirty="0" smtClean="0"/>
          </a:p>
          <a:p>
            <a:r>
              <a:rPr lang="el-GR" dirty="0" smtClean="0"/>
              <a:t>Στις </a:t>
            </a:r>
            <a:r>
              <a:rPr lang="el-GR" dirty="0"/>
              <a:t>φλέβες, το αίμα έχει χρώμα σκούρο κόκκινο, και σε περίπτωση αιμορραγίας χάνεται με συνεχή ροή. Είναι συνήθως αιμορραγίες που ελέγχονται ευκολότερα από τις αρτηριακές</a:t>
            </a:r>
            <a:r>
              <a:rPr lang="el-GR" dirty="0" smtClean="0"/>
              <a:t>.</a:t>
            </a:r>
          </a:p>
          <a:p>
            <a:r>
              <a:rPr lang="el-GR" dirty="0" smtClean="0"/>
              <a:t> </a:t>
            </a:r>
            <a:r>
              <a:rPr lang="el-GR" dirty="0"/>
              <a:t>Τριχοειδικές αιμορραγίες συμβαίνουν σε κάθε περίπτωση τραύματος, αφού τα τριχοειδή βρίσκονται παντού. Η απώλεια του αίματος είναι μικρή και συνήθως σταματά αυτομάτως πολύ σύντομα. Ανάλογα </a:t>
            </a:r>
          </a:p>
        </p:txBody>
      </p:sp>
    </p:spTree>
    <p:extLst>
      <p:ext uri="{BB962C8B-B14F-4D97-AF65-F5344CB8AC3E}">
        <p14:creationId xmlns:p14="http://schemas.microsoft.com/office/powerpoint/2010/main" val="371227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Στοιχεία</a:t>
            </a:r>
            <a:endParaRPr lang="el-GR" dirty="0"/>
          </a:p>
        </p:txBody>
      </p:sp>
      <p:sp>
        <p:nvSpPr>
          <p:cNvPr id="3" name="Θέση περιεχομένου 2"/>
          <p:cNvSpPr>
            <a:spLocks noGrp="1"/>
          </p:cNvSpPr>
          <p:nvPr>
            <p:ph idx="1"/>
          </p:nvPr>
        </p:nvSpPr>
        <p:spPr/>
        <p:txBody>
          <a:bodyPr/>
          <a:lstStyle/>
          <a:p>
            <a:r>
              <a:rPr lang="el-GR" dirty="0"/>
              <a:t>Ο φυσιολογικός όγκος αίματος σε έναν ενήλικα αντιστοιχεί περίπου στο 7% του βάρους του σώματος, ή σε 70 ml ανά κιλό βάρους. </a:t>
            </a:r>
            <a:endParaRPr lang="el-GR" dirty="0" smtClean="0"/>
          </a:p>
          <a:p>
            <a:r>
              <a:rPr lang="el-GR" dirty="0" smtClean="0"/>
              <a:t>Αυτό </a:t>
            </a:r>
            <a:r>
              <a:rPr lang="el-GR" dirty="0"/>
              <a:t>σημαίνει ότι ο όγκος αίματος για έναν ενήλικα μέσου βάρους είναι περίπου 5 με 6 λίτρα. </a:t>
            </a:r>
            <a:endParaRPr lang="el-GR" dirty="0" smtClean="0"/>
          </a:p>
          <a:p>
            <a:r>
              <a:rPr lang="el-GR" dirty="0" smtClean="0"/>
              <a:t>Στα </a:t>
            </a:r>
            <a:r>
              <a:rPr lang="el-GR" dirty="0"/>
              <a:t>παιδιά, ο φυσιολογικός όγκος αίματος είναι το 8-9% του σωματικού τους βάρους, ή 80-90 ml ανά κιλό βάρους</a:t>
            </a:r>
          </a:p>
        </p:txBody>
      </p:sp>
    </p:spTree>
    <p:extLst>
      <p:ext uri="{BB962C8B-B14F-4D97-AF65-F5344CB8AC3E}">
        <p14:creationId xmlns:p14="http://schemas.microsoft.com/office/powerpoint/2010/main" val="421067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u="sng" dirty="0"/>
              <a:t>Διάκριση Αιμορραγίας</a:t>
            </a:r>
            <a:endParaRPr lang="el-GR" dirty="0"/>
          </a:p>
        </p:txBody>
      </p:sp>
      <p:sp>
        <p:nvSpPr>
          <p:cNvPr id="3" name="Θέση περιεχομένου 2"/>
          <p:cNvSpPr>
            <a:spLocks noGrp="1"/>
          </p:cNvSpPr>
          <p:nvPr>
            <p:ph sz="half" idx="1"/>
          </p:nvPr>
        </p:nvSpPr>
        <p:spPr/>
        <p:txBody>
          <a:bodyPr/>
          <a:lstStyle/>
          <a:p>
            <a:r>
              <a:rPr lang="el-GR" dirty="0"/>
              <a:t> Στις </a:t>
            </a:r>
            <a:r>
              <a:rPr lang="el-GR" u="sng" dirty="0"/>
              <a:t>εξωτερικές αιμορραγίες</a:t>
            </a:r>
            <a:r>
              <a:rPr lang="el-GR" dirty="0"/>
              <a:t>, υπάρχει τραύμα του δέρματος από το οποίο χάνεται το αίμα. </a:t>
            </a:r>
          </a:p>
        </p:txBody>
      </p:sp>
      <p:sp>
        <p:nvSpPr>
          <p:cNvPr id="4" name="Θέση περιεχομένου 3"/>
          <p:cNvSpPr>
            <a:spLocks noGrp="1"/>
          </p:cNvSpPr>
          <p:nvPr>
            <p:ph sz="half" idx="2"/>
          </p:nvPr>
        </p:nvSpPr>
        <p:spPr/>
        <p:txBody>
          <a:bodyPr/>
          <a:lstStyle/>
          <a:p>
            <a:r>
              <a:rPr lang="el-GR" dirty="0"/>
              <a:t>Στις </a:t>
            </a:r>
            <a:r>
              <a:rPr lang="el-GR" u="sng" dirty="0"/>
              <a:t>εσωτερικές αιμορραγίες</a:t>
            </a:r>
            <a:r>
              <a:rPr lang="el-GR" dirty="0"/>
              <a:t>, το αίμα παραμένει μέσα στο σώμα, έξω όμως από τα αγγεία, και επομένως δεν μπορεί να επιτελέσει τις λειτουργίες του. Συγκεντρώνεται σε διάφορες κοιλότητες (π.χ. θώρακα, κοιλιά) ή μέσα στα μαλακά μόρια (π.χ. στους μυς έπειτα από κάταγμα του μηριαίου). </a:t>
            </a:r>
          </a:p>
        </p:txBody>
      </p:sp>
    </p:spTree>
    <p:extLst>
      <p:ext uri="{BB962C8B-B14F-4D97-AF65-F5344CB8AC3E}">
        <p14:creationId xmlns:p14="http://schemas.microsoft.com/office/powerpoint/2010/main" val="65499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3"/>
          <a:stretch>
            <a:fillRect/>
          </a:stretch>
        </p:blipFill>
        <p:spPr>
          <a:xfrm>
            <a:off x="2066544" y="2650012"/>
            <a:ext cx="8403335" cy="3897092"/>
          </a:xfrm>
          <a:prstGeom prst="rect">
            <a:avLst/>
          </a:prstGeom>
        </p:spPr>
      </p:pic>
    </p:spTree>
    <p:extLst>
      <p:ext uri="{BB962C8B-B14F-4D97-AF65-F5344CB8AC3E}">
        <p14:creationId xmlns:p14="http://schemas.microsoft.com/office/powerpoint/2010/main" val="30116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ΣΥΜΠΤΩΜΑΤΑ</a:t>
            </a:r>
            <a:endParaRPr lang="el-GR" dirty="0"/>
          </a:p>
        </p:txBody>
      </p:sp>
      <p:sp>
        <p:nvSpPr>
          <p:cNvPr id="3" name="Θέση περιεχομένου 2"/>
          <p:cNvSpPr>
            <a:spLocks noGrp="1"/>
          </p:cNvSpPr>
          <p:nvPr>
            <p:ph idx="1"/>
          </p:nvPr>
        </p:nvSpPr>
        <p:spPr>
          <a:xfrm>
            <a:off x="1280160" y="2190749"/>
            <a:ext cx="9628632" cy="4511803"/>
          </a:xfrm>
        </p:spPr>
        <p:txBody>
          <a:bodyPr>
            <a:normAutofit lnSpcReduction="10000"/>
          </a:bodyPr>
          <a:lstStyle/>
          <a:p>
            <a:pPr marL="0" indent="0">
              <a:buNone/>
            </a:pPr>
            <a:r>
              <a:rPr lang="el-GR" dirty="0"/>
              <a:t>Όταν παθαίνουν οι άνθρωποι μεγάλη αιμορραγία, από οποιαδήποτε αιτία και αν προέρχεται αυτή, </a:t>
            </a:r>
            <a:r>
              <a:rPr lang="el-GR" dirty="0" smtClean="0"/>
              <a:t>νιώθουν:</a:t>
            </a:r>
          </a:p>
          <a:p>
            <a:r>
              <a:rPr lang="el-GR" dirty="0" smtClean="0"/>
              <a:t> </a:t>
            </a:r>
            <a:r>
              <a:rPr lang="el-GR" dirty="0"/>
              <a:t>μεγάλη αδυναμία, </a:t>
            </a:r>
            <a:endParaRPr lang="el-GR" dirty="0" smtClean="0"/>
          </a:p>
          <a:p>
            <a:r>
              <a:rPr lang="el-GR" dirty="0" smtClean="0"/>
              <a:t>ζαλάδες</a:t>
            </a:r>
            <a:r>
              <a:rPr lang="el-GR" dirty="0"/>
              <a:t>, </a:t>
            </a:r>
            <a:endParaRPr lang="el-GR" dirty="0" smtClean="0"/>
          </a:p>
          <a:p>
            <a:r>
              <a:rPr lang="el-GR" dirty="0" smtClean="0"/>
              <a:t>κρυώνουν, </a:t>
            </a:r>
            <a:r>
              <a:rPr lang="el-GR" dirty="0"/>
              <a:t>χλομιάζουν, </a:t>
            </a:r>
            <a:endParaRPr lang="el-GR" dirty="0" smtClean="0"/>
          </a:p>
          <a:p>
            <a:r>
              <a:rPr lang="el-GR" dirty="0" smtClean="0"/>
              <a:t>ο </a:t>
            </a:r>
            <a:r>
              <a:rPr lang="el-GR" dirty="0"/>
              <a:t>σφυγμός γίνεται συχνότερος, μικρός</a:t>
            </a:r>
            <a:r>
              <a:rPr lang="el-GR" dirty="0" smtClean="0"/>
              <a:t>.</a:t>
            </a:r>
          </a:p>
          <a:p>
            <a:r>
              <a:rPr lang="el-GR" dirty="0" smtClean="0"/>
              <a:t> </a:t>
            </a:r>
            <a:r>
              <a:rPr lang="el-GR" dirty="0"/>
              <a:t>Κρύος ιδρώτας περιλούζει το μέτωπο</a:t>
            </a:r>
            <a:r>
              <a:rPr lang="el-GR" dirty="0" smtClean="0"/>
              <a:t>.</a:t>
            </a:r>
          </a:p>
          <a:p>
            <a:r>
              <a:rPr lang="el-GR" dirty="0" smtClean="0"/>
              <a:t>Η ΑΠ </a:t>
            </a:r>
            <a:r>
              <a:rPr lang="el-GR" dirty="0"/>
              <a:t>πίεση πέφτει</a:t>
            </a:r>
            <a:r>
              <a:rPr lang="el-GR" dirty="0" smtClean="0"/>
              <a:t>.</a:t>
            </a:r>
          </a:p>
          <a:p>
            <a:pPr marL="0" indent="0">
              <a:buNone/>
            </a:pPr>
            <a:r>
              <a:rPr lang="el-GR" dirty="0" smtClean="0"/>
              <a:t> </a:t>
            </a:r>
            <a:r>
              <a:rPr lang="el-GR" dirty="0"/>
              <a:t>Όσο μεγαλύτερο είναι το ποσό του αίματος που αποβάλλεται, τόσο βαρύτερη είναι η κατάσταση που επακολουθεί</a:t>
            </a:r>
          </a:p>
        </p:txBody>
      </p:sp>
    </p:spTree>
    <p:extLst>
      <p:ext uri="{BB962C8B-B14F-4D97-AF65-F5344CB8AC3E}">
        <p14:creationId xmlns:p14="http://schemas.microsoft.com/office/powerpoint/2010/main" val="33244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Εκπαίδευση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Φόρμα_βιβλιοθήκης_εγγράφων</Display>
  <Edit>Φόρμα_βιβλιοθήκης_εγγράφων</Edit>
  <New>Φόρμα_βιβλιοθήκης_εγγράφων</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Αυτή η τιμή υποδεικνύει τον αριθμό αποθηκεύσεων ή αναθεωρήσεων. Η εφαρμογή είναι υπεύθυνη για την ενημέρωση αυτής της τιμής έπειτα από κάθε αναθεώρηση.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A874A-6E55-415B-9061-8B2D43DC2F48}">
  <ds:schemaRefs>
    <ds:schemaRef ds:uri="http://schemas.microsoft.com/sharepoint/v3/contenttype/forms"/>
  </ds:schemaRefs>
</ds:datastoreItem>
</file>

<file path=customXml/itemProps2.xml><?xml version="1.0" encoding="utf-8"?>
<ds:datastoreItem xmlns:ds="http://schemas.openxmlformats.org/officeDocument/2006/customXml" ds:itemID="{91BC99BC-3A63-4255-9D4F-38C5B80A3193}">
  <ds:schemaRef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9896FEF9-821E-45A6-82F2-0B1CE4CD8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2867</Words>
  <Application>Microsoft Office PowerPoint</Application>
  <PresentationFormat>Ευρεία οθόνη</PresentationFormat>
  <Paragraphs>137</Paragraphs>
  <Slides>29</Slides>
  <Notes>2</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29</vt:i4>
      </vt:variant>
    </vt:vector>
  </HeadingPairs>
  <TitlesOfParts>
    <vt:vector size="32" baseType="lpstr">
      <vt:lpstr>Calibri</vt:lpstr>
      <vt:lpstr>Wingdings</vt:lpstr>
      <vt:lpstr>Εκπαίδευση 16x9</vt:lpstr>
      <vt:lpstr>ΑΙΜΟΡΡΑΓΙΑ - ΣΟΚ</vt:lpstr>
      <vt:lpstr>Το Κυκλοφορικό Σύστημα</vt:lpstr>
      <vt:lpstr>Τα αιμοφόρα αγγεία</vt:lpstr>
      <vt:lpstr> Αιμορραγία</vt:lpstr>
      <vt:lpstr>Γενικά Στοιχεία</vt:lpstr>
      <vt:lpstr>Γενικά Στοιχεία</vt:lpstr>
      <vt:lpstr>Διάκριση Αιμορραγίας</vt:lpstr>
      <vt:lpstr>Παρουσίαση του PowerPoint</vt:lpstr>
      <vt:lpstr>ΣΥΜΠΤΩΜΑΤΑ</vt:lpstr>
      <vt:lpstr> Αντιμετώπιση της εξωτερικής αιμορραγίας.</vt:lpstr>
      <vt:lpstr>ΒΑΣΙΚΑ ΒΗΜΑΤΑ ΠΡΩΤΩΝ ΒΟΗΘΕΙΩΝ</vt:lpstr>
      <vt:lpstr>ΒΑΣΙΚΑ ΒΗΜΑΤΑ ΠΡΩΤΩΝ ΒΟΗΘΕΙΩΝ</vt:lpstr>
      <vt:lpstr>Παρουσίαση του PowerPoint</vt:lpstr>
      <vt:lpstr>Παρουσίαση του PowerPoint</vt:lpstr>
      <vt:lpstr>Παρουσίαση του PowerPoint</vt:lpstr>
      <vt:lpstr>ΡΙΝΟΡΡΑΓΙΑ</vt:lpstr>
      <vt:lpstr>Οι πρώτες βοήθειες σε περίπτωση ρινορραγίας</vt:lpstr>
      <vt:lpstr>Αναζητήστε ιατρική βοήθεια όταν:</vt:lpstr>
      <vt:lpstr>Παρουσίαση του PowerPoint</vt:lpstr>
      <vt:lpstr>Παρουσίαση του PowerPoint</vt:lpstr>
      <vt:lpstr>Η ωτορραγία</vt:lpstr>
      <vt:lpstr>Παρουσίαση του PowerPoint</vt:lpstr>
      <vt:lpstr>Παρουσίαση του PowerPoint</vt:lpstr>
      <vt:lpstr>Αιμορραγία από το στόμα</vt:lpstr>
      <vt:lpstr>Καταπληξία / Σοκ</vt:lpstr>
      <vt:lpstr>ΚΑΤΗΓΟΡΙΕΣ ΣΟΚ</vt:lpstr>
      <vt:lpstr>ΚΛΙΝΙΚΕΣ ΕΚΔΗΛΩΣΕΙΣ</vt:lpstr>
      <vt:lpstr>Παρουσίαση του PowerPoint</vt:lpstr>
      <vt:lpstr>Αντιμετώπιση του σοκ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2012-09-21T18:31:34Z</dcterms:created>
  <dcterms:modified xsi:type="dcterms:W3CDTF">2019-11-12T05:23:59Z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